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8.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9.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0.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1.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7" r:id="rId4"/>
    <p:sldMasterId id="2147483724" r:id="rId5"/>
    <p:sldMasterId id="2147483741" r:id="rId6"/>
    <p:sldMasterId id="2147483753" r:id="rId7"/>
    <p:sldMasterId id="2147483770" r:id="rId8"/>
    <p:sldMasterId id="2147483785" r:id="rId9"/>
    <p:sldMasterId id="2147483797" r:id="rId10"/>
    <p:sldMasterId id="2147483821" r:id="rId11"/>
    <p:sldMasterId id="2147483845" r:id="rId12"/>
    <p:sldMasterId id="2147483857" r:id="rId13"/>
  </p:sldMasterIdLst>
  <p:notesMasterIdLst>
    <p:notesMasterId r:id="rId33"/>
  </p:notesMasterIdLst>
  <p:sldIdLst>
    <p:sldId id="272" r:id="rId14"/>
    <p:sldId id="271" r:id="rId15"/>
    <p:sldId id="270" r:id="rId16"/>
    <p:sldId id="269" r:id="rId17"/>
    <p:sldId id="268" r:id="rId18"/>
    <p:sldId id="257" r:id="rId19"/>
    <p:sldId id="258" r:id="rId20"/>
    <p:sldId id="259" r:id="rId21"/>
    <p:sldId id="260" r:id="rId22"/>
    <p:sldId id="261" r:id="rId23"/>
    <p:sldId id="262" r:id="rId24"/>
    <p:sldId id="263" r:id="rId25"/>
    <p:sldId id="264" r:id="rId26"/>
    <p:sldId id="265" r:id="rId27"/>
    <p:sldId id="266" r:id="rId28"/>
    <p:sldId id="267" r:id="rId29"/>
    <p:sldId id="274" r:id="rId30"/>
    <p:sldId id="276" r:id="rId31"/>
    <p:sldId id="275"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рактика в 1 кабинет" initials="Пв1к" lastIdx="3" clrIdx="0">
    <p:extLst>
      <p:ext uri="{19B8F6BF-5375-455C-9EA6-DF929625EA0E}">
        <p15:presenceInfo xmlns:p15="http://schemas.microsoft.com/office/powerpoint/2012/main" userId="Практика в 1 кабинет"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74" autoAdjust="0"/>
  </p:normalViewPr>
  <p:slideViewPr>
    <p:cSldViewPr snapToGrid="0">
      <p:cViewPr varScale="1">
        <p:scale>
          <a:sx n="67" d="100"/>
          <a:sy n="67" d="100"/>
        </p:scale>
        <p:origin x="78"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12T09:21:45.364" idx="1">
    <p:pos x="10" y="10"/>
    <p:text/>
    <p:extLst>
      <p:ext uri="{C676402C-5697-4E1C-873F-D02D1690AC5C}">
        <p15:threadingInfo xmlns:p15="http://schemas.microsoft.com/office/powerpoint/2012/main" timeZoneBias="-180"/>
      </p:ext>
    </p:extLst>
  </p:cm>
  <p:cm authorId="1" dt="2017-05-12T09:21:46.348" idx="2">
    <p:pos x="146" y="146"/>
    <p:text/>
    <p:extLst>
      <p:ext uri="{C676402C-5697-4E1C-873F-D02D1690AC5C}">
        <p15:threadingInfo xmlns:p15="http://schemas.microsoft.com/office/powerpoint/2012/main" timeZoneBias="-180"/>
      </p:ext>
    </p:extLst>
  </p:cm>
  <p:cm authorId="1" dt="2017-05-12T09:21:50.511" idx="3">
    <p:pos x="282" y="282"/>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0D813-E8A6-4A7E-BDE9-47539D03297B}" type="datetimeFigureOut">
              <a:rPr lang="ru-RU" smtClean="0"/>
              <a:t>29.06.2017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D5C2A-23AF-48B4-B4D1-875BA202422B}" type="slidenum">
              <a:rPr lang="ru-RU" smtClean="0"/>
              <a:t>‹#›</a:t>
            </a:fld>
            <a:endParaRPr lang="ru-RU"/>
          </a:p>
        </p:txBody>
      </p:sp>
    </p:spTree>
    <p:extLst>
      <p:ext uri="{BB962C8B-B14F-4D97-AF65-F5344CB8AC3E}">
        <p14:creationId xmlns:p14="http://schemas.microsoft.com/office/powerpoint/2010/main" val="245430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2.png"/></Relationships>
</file>

<file path=ppt/slideLayouts/_rels/slideLayout8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17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CB41FBB0-F7AB-4377-8E4D-A46EAFC9D901}" type="datetimeFigureOut">
              <a:rPr lang="ru-RU" smtClean="0"/>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9861625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3297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9669147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7924333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4098855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3125620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7221183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ru-RU" smtClean="0"/>
              <a:t>Образец заголовка</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5400614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939568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807800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41FBB0-F7AB-4377-8E4D-A46EAFC9D901}" type="datetimeFigureOut">
              <a:rPr lang="ru-RU" smtClean="0"/>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15186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244470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1FBB0-F7AB-4377-8E4D-A46EAFC9D901}" type="datetimeFigureOut">
              <a:rPr lang="ru-RU" smtClean="0"/>
              <a:t>29.06.2017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1721571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ru-RU" smtClean="0"/>
              <a:t>Образец заголовка</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7556313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ru-RU" smtClean="0"/>
              <a:t>Образец заголовка</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ru-RU" smtClean="0"/>
              <a:t>Вставка рисунка</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885810" y="6041362"/>
            <a:ext cx="976879" cy="365125"/>
          </a:xfrm>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a:xfrm>
            <a:off x="590396" y="6041362"/>
            <a:ext cx="3295413" cy="365125"/>
          </a:xfrm>
        </p:spPr>
        <p:txBody>
          <a:bodyPr/>
          <a:lstStyle/>
          <a:p>
            <a:endParaRPr lang="ru-RU"/>
          </a:p>
        </p:txBody>
      </p:sp>
      <p:sp>
        <p:nvSpPr>
          <p:cNvPr id="7" name="Slide Number Placeholder 6"/>
          <p:cNvSpPr>
            <a:spLocks noGrp="1"/>
          </p:cNvSpPr>
          <p:nvPr>
            <p:ph type="sldNum" sz="quarter" idx="12"/>
          </p:nvPr>
        </p:nvSpPr>
        <p:spPr>
          <a:xfrm>
            <a:off x="4862689" y="5915888"/>
            <a:ext cx="1062155" cy="490599"/>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2145301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ru-RU" smtClean="0"/>
              <a:t>Образец заголовка</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ru-RU" smtClean="0"/>
              <a:t>Вставка рисунка</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8687498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ru-RU" smtClean="0"/>
              <a:t>Образец заголовка</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1539358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ru-RU" smtClean="0"/>
              <a:t>Образец заголовка</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ru-RU" smtClean="0"/>
              <a:t>Образец текста</a:t>
            </a:r>
          </a:p>
        </p:txBody>
      </p:sp>
      <p:sp>
        <p:nvSpPr>
          <p:cNvPr id="2" name="Date Placeholder 1"/>
          <p:cNvSpPr>
            <a:spLocks noGrp="1"/>
          </p:cNvSpPr>
          <p:nvPr>
            <p:ph type="dt" sz="half" idx="10"/>
          </p:nvPr>
        </p:nvSpPr>
        <p:spPr/>
        <p:txBody>
          <a:bodyPr/>
          <a:lstStyle/>
          <a:p>
            <a:fld id="{CB41FBB0-F7AB-4377-8E4D-A46EAFC9D901}" type="datetimeFigureOut">
              <a:rPr lang="ru-RU" smtClean="0"/>
              <a:t>29.06.2017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0771155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9693295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8037719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1CC2499-701C-4426-A4A4-878285687656}"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8950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46792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629296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6645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3653261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9071971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41FBB0-F7AB-4377-8E4D-A46EAFC9D901}" type="datetimeFigureOut">
              <a:rPr lang="ru-RU" smtClean="0"/>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0196144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1FBB0-F7AB-4377-8E4D-A46EAFC9D901}" type="datetimeFigureOut">
              <a:rPr lang="ru-RU" smtClean="0"/>
              <a:t>29.06.2017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2802285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6161926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921172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54982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1549300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419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7490450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0304626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0556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1150130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1587118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41FBB0-F7AB-4377-8E4D-A46EAFC9D901}" type="datetimeFigureOut">
              <a:rPr lang="ru-RU" smtClean="0"/>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7759223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0057060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1CC2499-701C-4426-A4A4-878285687656}" type="slidenum">
              <a:rPr lang="ru-RU" smtClean="0"/>
              <a:t>‹#›</a:t>
            </a:fld>
            <a:endParaRPr lang="ru-RU"/>
          </a:p>
        </p:txBody>
      </p:sp>
    </p:spTree>
    <p:extLst>
      <p:ext uri="{BB962C8B-B14F-4D97-AF65-F5344CB8AC3E}">
        <p14:creationId xmlns:p14="http://schemas.microsoft.com/office/powerpoint/2010/main" val="15376020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5259888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3503864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741260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956324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1CC2499-701C-4426-A4A4-878285687656}"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8186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7125171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4988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5410846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8528482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41FBB0-F7AB-4377-8E4D-A46EAFC9D901}" type="datetimeFigureOut">
              <a:rPr lang="ru-RU" smtClean="0"/>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6570607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1FBB0-F7AB-4377-8E4D-A46EAFC9D901}" type="datetimeFigureOut">
              <a:rPr lang="ru-RU" smtClean="0"/>
              <a:t>29.06.2017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1902770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932776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4082740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810071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2540092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5958473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3962279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8207726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9288870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CB41FBB0-F7AB-4377-8E4D-A46EAFC9D901}" type="datetimeFigureOut">
              <a:rPr lang="ru-RU" smtClean="0"/>
              <a:t>29.06.2017</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842111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Date Placeholder 1"/>
          <p:cNvSpPr>
            <a:spLocks noGrp="1"/>
          </p:cNvSpPr>
          <p:nvPr>
            <p:ph type="dt" sz="half" idx="10"/>
          </p:nvPr>
        </p:nvSpPr>
        <p:spPr/>
        <p:txBody>
          <a:bodyPr/>
          <a:lstStyle/>
          <a:p>
            <a:fld id="{CB41FBB0-F7AB-4377-8E4D-A46EAFC9D901}" type="datetimeFigureOut">
              <a:rPr lang="ru-RU" smtClean="0"/>
              <a:t>29.06.2017</a:t>
            </a:fld>
            <a:endParaRPr lang="ru-RU"/>
          </a:p>
        </p:txBody>
      </p:sp>
      <p:sp>
        <p:nvSpPr>
          <p:cNvPr id="11" name="Footer Placeholder 10"/>
          <p:cNvSpPr>
            <a:spLocks noGrp="1"/>
          </p:cNvSpPr>
          <p:nvPr>
            <p:ph type="ftr" sz="quarter" idx="11"/>
          </p:nvPr>
        </p:nvSpPr>
        <p:spPr/>
        <p:txBody>
          <a:bodyPr/>
          <a:lstStyle/>
          <a:p>
            <a:endParaRPr lang="ru-RU"/>
          </a:p>
        </p:txBody>
      </p:sp>
      <p:sp>
        <p:nvSpPr>
          <p:cNvPr id="12" name="Slide Number Placeholder 11"/>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5465174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2" name="Date Placeholder 1"/>
          <p:cNvSpPr>
            <a:spLocks noGrp="1"/>
          </p:cNvSpPr>
          <p:nvPr>
            <p:ph type="dt" sz="half" idx="10"/>
          </p:nvPr>
        </p:nvSpPr>
        <p:spPr/>
        <p:txBody>
          <a:bodyPr/>
          <a:lstStyle/>
          <a:p>
            <a:fld id="{CB41FBB0-F7AB-4377-8E4D-A46EAFC9D901}" type="datetimeFigureOut">
              <a:rPr lang="ru-RU" smtClean="0"/>
              <a:t>29.06.2017</a:t>
            </a:fld>
            <a:endParaRPr lang="ru-RU"/>
          </a:p>
        </p:txBody>
      </p:sp>
      <p:sp>
        <p:nvSpPr>
          <p:cNvPr id="7" name="Footer Placeholder 6"/>
          <p:cNvSpPr>
            <a:spLocks noGrp="1"/>
          </p:cNvSpPr>
          <p:nvPr>
            <p:ph type="ftr" sz="quarter" idx="11"/>
          </p:nvPr>
        </p:nvSpPr>
        <p:spPr/>
        <p:txBody>
          <a:bodyPr/>
          <a:lstStyle/>
          <a:p>
            <a:endParaRPr lang="ru-RU"/>
          </a:p>
        </p:txBody>
      </p:sp>
      <p:sp>
        <p:nvSpPr>
          <p:cNvPr id="8" name="Slide Number Placeholder 7"/>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7283130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5866145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ru-RU" smtClean="0"/>
              <a:t>Образец заголовка</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CB41FBB0-F7AB-4377-8E4D-A46EAFC9D901}" type="datetimeFigureOut">
              <a:rPr lang="ru-RU" smtClean="0"/>
              <a:t>29.06.2017</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2185065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CB41FBB0-F7AB-4377-8E4D-A46EAFC9D901}" type="datetimeFigureOut">
              <a:rPr lang="ru-RU" smtClean="0"/>
              <a:t>29.06.2017</a:t>
            </a:fld>
            <a:endParaRPr lang="ru-RU"/>
          </a:p>
        </p:txBody>
      </p:sp>
      <p:sp>
        <p:nvSpPr>
          <p:cNvPr id="9" name="Footer Placeholder 8"/>
          <p:cNvSpPr>
            <a:spLocks noGrp="1"/>
          </p:cNvSpPr>
          <p:nvPr>
            <p:ph type="ftr" sz="quarter" idx="11"/>
          </p:nvPr>
        </p:nvSpPr>
        <p:spPr>
          <a:xfrm>
            <a:off x="3499101" y="6356350"/>
            <a:ext cx="5911517" cy="365125"/>
          </a:xfrm>
        </p:spPr>
        <p:txBody>
          <a:bodyPr/>
          <a:lstStyle/>
          <a:p>
            <a:endParaRPr lang="ru-RU"/>
          </a:p>
        </p:txBody>
      </p:sp>
      <p:sp>
        <p:nvSpPr>
          <p:cNvPr id="10" name="Slide Number Placeholder 9"/>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872252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0661979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50817012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27812500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ru-R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3567676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2672962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5494340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2235481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21903593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41FBB0-F7AB-4377-8E4D-A46EAFC9D901}" type="datetimeFigureOut">
              <a:rPr lang="ru-RU" smtClean="0"/>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7328014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1FBB0-F7AB-4377-8E4D-A46EAFC9D901}" type="datetimeFigureOut">
              <a:rPr lang="ru-RU" smtClean="0"/>
              <a:t>29.06.2017</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0685377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658292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45164596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9265197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10735920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30675813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0798917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3702885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43728895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a:xfrm>
            <a:off x="561111" y="6391838"/>
            <a:ext cx="3644282" cy="304801"/>
          </a:xfrm>
        </p:spPr>
        <p:txBody>
          <a:bodyPr/>
          <a:lstStyle/>
          <a:p>
            <a:endParaRPr lang="ru-RU"/>
          </a:p>
        </p:txBody>
      </p:sp>
      <p:sp>
        <p:nvSpPr>
          <p:cNvPr id="9" name="Slide Number Placeholder 8"/>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77221178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3982601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468523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smtClean="0"/>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1CC2499-701C-4426-A4A4-878285687656}" type="slidenum">
              <a:rPr lang="ru-RU" smtClean="0"/>
              <a:t>‹#›</a:t>
            </a:fld>
            <a:endParaRPr lang="ru-RU"/>
          </a:p>
        </p:txBody>
      </p:sp>
    </p:spTree>
    <p:extLst>
      <p:ext uri="{BB962C8B-B14F-4D97-AF65-F5344CB8AC3E}">
        <p14:creationId xmlns:p14="http://schemas.microsoft.com/office/powerpoint/2010/main" val="2444220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761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453470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smtClean="0"/>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a:xfrm>
            <a:off x="2182708" y="6272784"/>
            <a:ext cx="6327648" cy="365125"/>
          </a:xfrm>
        </p:spPr>
        <p:txBody>
          <a:bodyPr/>
          <a:lstStyle/>
          <a:p>
            <a:endParaRPr lang="ru-R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1CC2499-701C-4426-A4A4-878285687656}" type="slidenum">
              <a:rPr lang="ru-RU" smtClean="0"/>
              <a:t>‹#›</a:t>
            </a:fld>
            <a:endParaRPr lang="ru-RU"/>
          </a:p>
        </p:txBody>
      </p:sp>
    </p:spTree>
    <p:extLst>
      <p:ext uri="{BB962C8B-B14F-4D97-AF65-F5344CB8AC3E}">
        <p14:creationId xmlns:p14="http://schemas.microsoft.com/office/powerpoint/2010/main" val="377677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021033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670620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41FBB0-F7AB-4377-8E4D-A46EAFC9D901}" type="datetimeFigureOut">
              <a:rPr lang="ru-RU" smtClean="0"/>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804842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1FBB0-F7AB-4377-8E4D-A46EAFC9D901}" type="datetimeFigureOut">
              <a:rPr lang="ru-RU" smtClean="0"/>
              <a:t>29.06.2017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032691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smtClean="0"/>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628343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585956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102773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743425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8256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7325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625004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986577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132512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1243905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41FBB0-F7AB-4377-8E4D-A46EAFC9D901}" type="datetimeFigureOut">
              <a:rPr lang="ru-RU" smtClean="0"/>
              <a:t>29.06.2017</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181981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1FBB0-F7AB-4377-8E4D-A46EAFC9D901}" type="datetimeFigureOut">
              <a:rPr lang="ru-RU" smtClean="0"/>
              <a:t>29.06.2017</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124371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284290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908990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078983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CC2499-701C-4426-A4A4-878285687656}"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5166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31516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814008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CC2499-701C-4426-A4A4-878285687656}"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60334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686339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60143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389738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021335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802112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91945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218818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85596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3204911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41FBB0-F7AB-4377-8E4D-A46EAFC9D901}" type="datetimeFigureOut">
              <a:rPr lang="ru-RU" smtClean="0"/>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7979793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1FBB0-F7AB-4377-8E4D-A46EAFC9D901}" type="datetimeFigureOut">
              <a:rPr lang="ru-RU" smtClean="0"/>
              <a:t>29.06.2017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0793158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8053637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840407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9384254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157460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535932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6869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2060591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52476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41FBB0-F7AB-4377-8E4D-A46EAFC9D901}" type="datetimeFigureOut">
              <a:rPr lang="ru-RU" smtClean="0"/>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0259511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2089049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924830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678365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9075209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4411924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0633495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41FBB0-F7AB-4377-8E4D-A46EAFC9D901}" type="datetimeFigureOut">
              <a:rPr lang="ru-RU" smtClean="0"/>
              <a:t>29.06.2017</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133811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1FBB0-F7AB-4377-8E4D-A46EAFC9D901}" type="datetimeFigureOut">
              <a:rPr lang="ru-RU" smtClean="0"/>
              <a:t>29.06.2017</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8618733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7751695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35830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1FBB0-F7AB-4377-8E4D-A46EAFC9D901}" type="datetimeFigureOut">
              <a:rPr lang="ru-RU" smtClean="0"/>
              <a:t>29.06.2017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5034039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0929732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CC2499-701C-4426-A4A4-878285687656}"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498628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5617085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CC2499-701C-4426-A4A4-878285687656}"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056853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6829053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712637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811388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smtClean="0"/>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1CC2499-701C-4426-A4A4-878285687656}" type="slidenum">
              <a:rPr lang="ru-RU" smtClean="0"/>
              <a:t>‹#›</a:t>
            </a:fld>
            <a:endParaRPr lang="ru-RU"/>
          </a:p>
        </p:txBody>
      </p:sp>
    </p:spTree>
    <p:extLst>
      <p:ext uri="{BB962C8B-B14F-4D97-AF65-F5344CB8AC3E}">
        <p14:creationId xmlns:p14="http://schemas.microsoft.com/office/powerpoint/2010/main" val="31466045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6792863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smtClean="0"/>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a:xfrm>
            <a:off x="2182708" y="6272784"/>
            <a:ext cx="6327648" cy="365125"/>
          </a:xfrm>
        </p:spPr>
        <p:txBody>
          <a:bodyPr/>
          <a:lstStyle/>
          <a:p>
            <a:endParaRPr lang="ru-R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1CC2499-701C-4426-A4A4-878285687656}" type="slidenum">
              <a:rPr lang="ru-RU" smtClean="0"/>
              <a:t>‹#›</a:t>
            </a:fld>
            <a:endParaRPr lang="ru-RU"/>
          </a:p>
        </p:txBody>
      </p:sp>
    </p:spTree>
    <p:extLst>
      <p:ext uri="{BB962C8B-B14F-4D97-AF65-F5344CB8AC3E}">
        <p14:creationId xmlns:p14="http://schemas.microsoft.com/office/powerpoint/2010/main" val="75874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645533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2385206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5031689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41FBB0-F7AB-4377-8E4D-A46EAFC9D901}" type="datetimeFigureOut">
              <a:rPr lang="ru-RU" smtClean="0"/>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7494251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1FBB0-F7AB-4377-8E4D-A46EAFC9D901}" type="datetimeFigureOut">
              <a:rPr lang="ru-RU" smtClean="0"/>
              <a:t>29.06.2017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5000228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smtClean="0"/>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363671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4016363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2428870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0714840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0417964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93467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1720184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3771183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9815636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41FBB0-F7AB-4377-8E4D-A46EAFC9D901}" type="datetimeFigureOut">
              <a:rPr lang="ru-RU" smtClean="0"/>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7428758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41FBB0-F7AB-4377-8E4D-A46EAFC9D901}" type="datetimeFigureOut">
              <a:rPr lang="ru-RU" smtClean="0"/>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8663509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1FBB0-F7AB-4377-8E4D-A46EAFC9D901}" type="datetimeFigureOut">
              <a:rPr lang="ru-RU" smtClean="0"/>
              <a:t>29.06.2017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6843460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1177925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1FBB0-F7AB-4377-8E4D-A46EAFC9D901}"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28745341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42684332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30070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1FBB0-F7AB-4377-8E4D-A46EAFC9D901}"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CC2499-701C-4426-A4A4-878285687656}" type="slidenum">
              <a:rPr lang="ru-RU" smtClean="0"/>
              <a:t>‹#›</a:t>
            </a:fld>
            <a:endParaRPr lang="ru-RU"/>
          </a:p>
        </p:txBody>
      </p:sp>
    </p:spTree>
    <p:extLst>
      <p:ext uri="{BB962C8B-B14F-4D97-AF65-F5344CB8AC3E}">
        <p14:creationId xmlns:p14="http://schemas.microsoft.com/office/powerpoint/2010/main" val="308552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theme" Target="../theme/theme13.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19" Type="http://schemas.openxmlformats.org/officeDocument/2006/relationships/image" Target="../media/image7.jpeg"/><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2.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6.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3.pn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microsoft.com/office/2007/relationships/hdphoto" Target="../media/hdphoto1.wdp"/></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theme" Target="../theme/theme7.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heme" Target="../theme/theme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B41FBB0-F7AB-4377-8E4D-A46EAFC9D901}" type="datetimeFigureOut">
              <a:rPr lang="ru-RU" smtClean="0"/>
              <a:t>29.06.2017</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1CC2499-701C-4426-A4A4-878285687656}" type="slidenum">
              <a:rPr lang="ru-RU" smtClean="0"/>
              <a:t>‹#›</a:t>
            </a:fld>
            <a:endParaRPr lang="ru-RU"/>
          </a:p>
        </p:txBody>
      </p:sp>
    </p:spTree>
    <p:extLst>
      <p:ext uri="{BB962C8B-B14F-4D97-AF65-F5344CB8AC3E}">
        <p14:creationId xmlns:p14="http://schemas.microsoft.com/office/powerpoint/2010/main" val="5692225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B41FBB0-F7AB-4377-8E4D-A46EAFC9D901}" type="datetimeFigureOut">
              <a:rPr lang="ru-RU" smtClean="0"/>
              <a:t>29.06.2017</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1CC2499-701C-4426-A4A4-878285687656}"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69786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B41FBB0-F7AB-4377-8E4D-A46EAFC9D901}" type="datetimeFigureOut">
              <a:rPr lang="ru-RU" smtClean="0"/>
              <a:t>29.06.2017</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1CC2499-701C-4426-A4A4-878285687656}" type="slidenum">
              <a:rPr lang="ru-RU" smtClean="0"/>
              <a:t>‹#›</a:t>
            </a:fld>
            <a:endParaRPr lang="ru-RU"/>
          </a:p>
        </p:txBody>
      </p:sp>
    </p:spTree>
    <p:extLst>
      <p:ext uri="{BB962C8B-B14F-4D97-AF65-F5344CB8AC3E}">
        <p14:creationId xmlns:p14="http://schemas.microsoft.com/office/powerpoint/2010/main" val="272834268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B41FBB0-F7AB-4377-8E4D-A46EAFC9D901}" type="datetimeFigureOut">
              <a:rPr lang="ru-RU" smtClean="0"/>
              <a:t>29.06.2017</a:t>
            </a:fld>
            <a:endParaRPr lang="ru-RU"/>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01CC2499-701C-4426-A4A4-878285687656}" type="slidenum">
              <a:rPr lang="ru-RU" smtClean="0"/>
              <a:t>‹#›</a:t>
            </a:fld>
            <a:endParaRPr lang="ru-RU"/>
          </a:p>
        </p:txBody>
      </p:sp>
    </p:spTree>
    <p:extLst>
      <p:ext uri="{BB962C8B-B14F-4D97-AF65-F5344CB8AC3E}">
        <p14:creationId xmlns:p14="http://schemas.microsoft.com/office/powerpoint/2010/main" val="283096358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B41FBB0-F7AB-4377-8E4D-A46EAFC9D901}" type="datetimeFigureOut">
              <a:rPr lang="ru-RU" smtClean="0"/>
              <a:t>29.06.2017</a:t>
            </a:fld>
            <a:endParaRPr lang="ru-RU"/>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ru-RU"/>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1CC2499-701C-4426-A4A4-878285687656}" type="slidenum">
              <a:rPr lang="ru-RU" smtClean="0"/>
              <a:t>‹#›</a:t>
            </a:fld>
            <a:endParaRPr lang="ru-RU"/>
          </a:p>
        </p:txBody>
      </p:sp>
    </p:spTree>
    <p:extLst>
      <p:ext uri="{BB962C8B-B14F-4D97-AF65-F5344CB8AC3E}">
        <p14:creationId xmlns:p14="http://schemas.microsoft.com/office/powerpoint/2010/main" val="126762504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B41FBB0-F7AB-4377-8E4D-A46EAFC9D901}" type="datetimeFigureOut">
              <a:rPr lang="ru-RU" smtClean="0"/>
              <a:t>29.06.2017</a:t>
            </a:fld>
            <a:endParaRPr lang="ru-R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ru-R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1CC2499-701C-4426-A4A4-878285687656}" type="slidenum">
              <a:rPr lang="ru-RU" smtClean="0"/>
              <a:t>‹#›</a:t>
            </a:fld>
            <a:endParaRPr lang="ru-RU"/>
          </a:p>
        </p:txBody>
      </p:sp>
    </p:spTree>
    <p:extLst>
      <p:ext uri="{BB962C8B-B14F-4D97-AF65-F5344CB8AC3E}">
        <p14:creationId xmlns:p14="http://schemas.microsoft.com/office/powerpoint/2010/main" val="12080586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B41FBB0-F7AB-4377-8E4D-A46EAFC9D901}" type="datetimeFigureOut">
              <a:rPr lang="ru-RU" smtClean="0"/>
              <a:t>29.06.2017</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1CC2499-701C-4426-A4A4-878285687656}" type="slidenum">
              <a:rPr lang="ru-RU" smtClean="0"/>
              <a:t>‹#›</a:t>
            </a:fld>
            <a:endParaRPr lang="ru-RU"/>
          </a:p>
        </p:txBody>
      </p:sp>
    </p:spTree>
    <p:extLst>
      <p:ext uri="{BB962C8B-B14F-4D97-AF65-F5344CB8AC3E}">
        <p14:creationId xmlns:p14="http://schemas.microsoft.com/office/powerpoint/2010/main" val="53804126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41FBB0-F7AB-4377-8E4D-A46EAFC9D901}" type="datetimeFigureOut">
              <a:rPr lang="ru-RU" smtClean="0"/>
              <a:t>29.06.2017</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1CC2499-701C-4426-A4A4-878285687656}" type="slidenum">
              <a:rPr lang="ru-RU" smtClean="0"/>
              <a:t>‹#›</a:t>
            </a:fld>
            <a:endParaRPr lang="ru-RU"/>
          </a:p>
        </p:txBody>
      </p:sp>
    </p:spTree>
    <p:extLst>
      <p:ext uri="{BB962C8B-B14F-4D97-AF65-F5344CB8AC3E}">
        <p14:creationId xmlns:p14="http://schemas.microsoft.com/office/powerpoint/2010/main" val="195424561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B41FBB0-F7AB-4377-8E4D-A46EAFC9D901}" type="datetimeFigureOut">
              <a:rPr lang="ru-RU" smtClean="0"/>
              <a:t>29.06.2017</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1CC2499-701C-4426-A4A4-878285687656}" type="slidenum">
              <a:rPr lang="ru-RU" smtClean="0"/>
              <a:t>‹#›</a:t>
            </a:fld>
            <a:endParaRPr lang="ru-RU"/>
          </a:p>
        </p:txBody>
      </p:sp>
    </p:spTree>
    <p:extLst>
      <p:ext uri="{BB962C8B-B14F-4D97-AF65-F5344CB8AC3E}">
        <p14:creationId xmlns:p14="http://schemas.microsoft.com/office/powerpoint/2010/main" val="241953455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B41FBB0-F7AB-4377-8E4D-A46EAFC9D901}" type="datetimeFigureOut">
              <a:rPr lang="ru-RU" smtClean="0"/>
              <a:t>29.06.2017</a:t>
            </a:fld>
            <a:endParaRPr lang="ru-R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ru-R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1CC2499-701C-4426-A4A4-878285687656}" type="slidenum">
              <a:rPr lang="ru-RU" smtClean="0"/>
              <a:t>‹#›</a:t>
            </a:fld>
            <a:endParaRPr lang="ru-RU"/>
          </a:p>
        </p:txBody>
      </p:sp>
    </p:spTree>
    <p:extLst>
      <p:ext uri="{BB962C8B-B14F-4D97-AF65-F5344CB8AC3E}">
        <p14:creationId xmlns:p14="http://schemas.microsoft.com/office/powerpoint/2010/main" val="293696765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41FBB0-F7AB-4377-8E4D-A46EAFC9D901}" type="datetimeFigureOut">
              <a:rPr lang="ru-RU" smtClean="0"/>
              <a:t>29.06.2017</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1CC2499-701C-4426-A4A4-878285687656}" type="slidenum">
              <a:rPr lang="ru-RU" smtClean="0"/>
              <a:t>‹#›</a:t>
            </a:fld>
            <a:endParaRPr lang="ru-RU"/>
          </a:p>
        </p:txBody>
      </p:sp>
    </p:spTree>
    <p:extLst>
      <p:ext uri="{BB962C8B-B14F-4D97-AF65-F5344CB8AC3E}">
        <p14:creationId xmlns:p14="http://schemas.microsoft.com/office/powerpoint/2010/main" val="167606203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ru-RU"/>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B41FBB0-F7AB-4377-8E4D-A46EAFC9D901}" type="datetimeFigureOut">
              <a:rPr lang="ru-RU" smtClean="0"/>
              <a:t>29.06.2017</a:t>
            </a:fld>
            <a:endParaRPr lang="ru-RU"/>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01CC2499-701C-4426-A4A4-878285687656}" type="slidenum">
              <a:rPr lang="ru-RU" smtClean="0"/>
              <a:t>‹#›</a:t>
            </a:fld>
            <a:endParaRPr lang="ru-RU"/>
          </a:p>
        </p:txBody>
      </p:sp>
    </p:spTree>
    <p:extLst>
      <p:ext uri="{BB962C8B-B14F-4D97-AF65-F5344CB8AC3E}">
        <p14:creationId xmlns:p14="http://schemas.microsoft.com/office/powerpoint/2010/main" val="1864748800"/>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B41FBB0-F7AB-4377-8E4D-A46EAFC9D901}" type="datetimeFigureOut">
              <a:rPr lang="ru-RU" smtClean="0"/>
              <a:t>29.06.2017</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1CC2499-701C-4426-A4A4-878285687656}" type="slidenum">
              <a:rPr lang="ru-RU" smtClean="0"/>
              <a:t>‹#›</a:t>
            </a:fld>
            <a:endParaRPr lang="ru-RU"/>
          </a:p>
        </p:txBody>
      </p:sp>
    </p:spTree>
    <p:extLst>
      <p:ext uri="{BB962C8B-B14F-4D97-AF65-F5344CB8AC3E}">
        <p14:creationId xmlns:p14="http://schemas.microsoft.com/office/powerpoint/2010/main" val="91734984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kumkaya.ua/media/zoo/images/BRY30_1cf01c774fbb9b8bb8f766d360583212.jpg" TargetMode="External"/><Relationship Id="rId1" Type="http://schemas.openxmlformats.org/officeDocument/2006/relationships/slideLayout" Target="../slideLayouts/slideLayout11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i0.wp.com/www.europromtech.com.ua/wp-content/uploads/2016/03/M26i_flour_sifter_.jpg?fit=618,618&amp;ssl=1" TargetMode="External"/><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komakina.com.ua/media/k2/items/cache/37a06e4a72d6cb27621f1ed829bbee81_XL.jpg" TargetMode="External"/><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17714"/>
            <a:ext cx="10508343" cy="2386797"/>
          </a:xfrm>
        </p:spPr>
        <p:txBody>
          <a:bodyPr>
            <a:noAutofit/>
          </a:bodyPr>
          <a:lstStyle/>
          <a:p>
            <a:pPr algn="r">
              <a:lnSpc>
                <a:spcPct val="100000"/>
              </a:lnSpc>
              <a:tabLst>
                <a:tab pos="9593263" algn="l"/>
              </a:tabLst>
            </a:pPr>
            <a:r>
              <a:rPr lang="uk-UA" sz="2800" b="1" dirty="0" smtClean="0"/>
              <a:t>Затверджую</a:t>
            </a:r>
            <a:r>
              <a:rPr lang="uk-UA" sz="2800" b="1" dirty="0"/>
              <a:t/>
            </a:r>
            <a:br>
              <a:rPr lang="uk-UA" sz="2800" b="1" dirty="0"/>
            </a:br>
            <a:r>
              <a:rPr lang="uk-UA" sz="2800" b="1" dirty="0" smtClean="0"/>
              <a:t>Заступник директора з НВР</a:t>
            </a:r>
            <a:br>
              <a:rPr lang="uk-UA" sz="2800" b="1" dirty="0" smtClean="0"/>
            </a:br>
            <a:r>
              <a:rPr lang="uk-UA" sz="2800" b="1" dirty="0" smtClean="0"/>
              <a:t>Тарабаренко Л.Ю.</a:t>
            </a:r>
            <a:br>
              <a:rPr lang="uk-UA" sz="2800" b="1" dirty="0" smtClean="0"/>
            </a:br>
            <a:endParaRPr lang="ru-RU" sz="2800" b="1" dirty="0"/>
          </a:p>
        </p:txBody>
      </p:sp>
      <p:sp>
        <p:nvSpPr>
          <p:cNvPr id="3" name="Подзаголовок 2"/>
          <p:cNvSpPr>
            <a:spLocks noGrp="1"/>
          </p:cNvSpPr>
          <p:nvPr>
            <p:ph type="subTitle" idx="1"/>
          </p:nvPr>
        </p:nvSpPr>
        <p:spPr>
          <a:xfrm>
            <a:off x="1857829" y="2786743"/>
            <a:ext cx="9144000" cy="2016825"/>
          </a:xfrm>
        </p:spPr>
        <p:txBody>
          <a:bodyPr>
            <a:noAutofit/>
          </a:bodyPr>
          <a:lstStyle/>
          <a:p>
            <a:pPr algn="ctr"/>
            <a:r>
              <a:rPr lang="ru-RU" sz="4000" b="1" dirty="0" smtClean="0">
                <a:solidFill>
                  <a:schemeClr val="accent4">
                    <a:lumMod val="75000"/>
                  </a:schemeClr>
                </a:solidFill>
              </a:rPr>
              <a:t>Предмет: </a:t>
            </a:r>
            <a:r>
              <a:rPr lang="ru-RU" sz="4000" b="1" dirty="0" smtClean="0">
                <a:solidFill>
                  <a:schemeClr val="accent4">
                    <a:lumMod val="75000"/>
                  </a:schemeClr>
                </a:solidFill>
              </a:rPr>
              <a:t>”</a:t>
            </a:r>
            <a:r>
              <a:rPr lang="uk-UA" sz="4000" b="1" dirty="0" smtClean="0">
                <a:solidFill>
                  <a:schemeClr val="accent4">
                    <a:lumMod val="75000"/>
                  </a:schemeClr>
                </a:solidFill>
              </a:rPr>
              <a:t>Устаткування підприємств харчування </a:t>
            </a:r>
            <a:r>
              <a:rPr lang="ru-RU" sz="4000" b="1" dirty="0" smtClean="0">
                <a:solidFill>
                  <a:schemeClr val="accent4">
                    <a:lumMod val="75000"/>
                  </a:schemeClr>
                </a:solidFill>
              </a:rPr>
              <a:t>”</a:t>
            </a:r>
            <a:r>
              <a:rPr lang="ru-RU" sz="4000" b="1" dirty="0">
                <a:solidFill>
                  <a:schemeClr val="accent4">
                    <a:lumMod val="75000"/>
                  </a:schemeClr>
                </a:solidFill>
              </a:rPr>
              <a:t/>
            </a:r>
            <a:br>
              <a:rPr lang="ru-RU" sz="4000" b="1" dirty="0">
                <a:solidFill>
                  <a:schemeClr val="accent4">
                    <a:lumMod val="75000"/>
                  </a:schemeClr>
                </a:solidFill>
              </a:rPr>
            </a:br>
            <a:endParaRPr lang="ru-RU" sz="4000" b="1" dirty="0">
              <a:solidFill>
                <a:schemeClr val="accent4">
                  <a:lumMod val="75000"/>
                </a:schemeClr>
              </a:solidFill>
            </a:endParaRPr>
          </a:p>
        </p:txBody>
      </p:sp>
    </p:spTree>
    <p:extLst>
      <p:ext uri="{BB962C8B-B14F-4D97-AF65-F5344CB8AC3E}">
        <p14:creationId xmlns:p14="http://schemas.microsoft.com/office/powerpoint/2010/main" val="1498114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6934" y="333828"/>
            <a:ext cx="10058400" cy="1275515"/>
          </a:xfrm>
        </p:spPr>
        <p:txBody>
          <a:bodyPr>
            <a:normAutofit/>
          </a:bodyPr>
          <a:lstStyle/>
          <a:p>
            <a:pPr algn="ctr"/>
            <a:r>
              <a:rPr lang="ru-RU" b="1" cap="none" dirty="0" err="1" smtClean="0">
                <a:ln w="22225">
                  <a:solidFill>
                    <a:schemeClr val="accent2"/>
                  </a:solidFill>
                  <a:prstDash val="solid"/>
                </a:ln>
                <a:solidFill>
                  <a:schemeClr val="accent2">
                    <a:lumMod val="40000"/>
                    <a:lumOff val="60000"/>
                  </a:schemeClr>
                </a:solidFill>
              </a:rPr>
              <a:t>Багетоформовочна</a:t>
            </a:r>
            <a:r>
              <a:rPr lang="ru-RU" b="1" cap="none" dirty="0" smtClean="0">
                <a:ln w="22225">
                  <a:solidFill>
                    <a:schemeClr val="accent2"/>
                  </a:solidFill>
                  <a:prstDash val="solid"/>
                </a:ln>
                <a:solidFill>
                  <a:schemeClr val="accent2">
                    <a:lumMod val="40000"/>
                    <a:lumOff val="60000"/>
                  </a:schemeClr>
                </a:solidFill>
              </a:rPr>
              <a:t> машина </a:t>
            </a:r>
            <a:endParaRPr lang="ru-RU" b="1" cap="none" dirty="0">
              <a:ln w="22225">
                <a:solidFill>
                  <a:schemeClr val="accent2"/>
                </a:solidFill>
                <a:prstDash val="solid"/>
              </a:ln>
              <a:solidFill>
                <a:schemeClr val="accent2">
                  <a:lumMod val="40000"/>
                  <a:lumOff val="60000"/>
                </a:schemeClr>
              </a:solidFill>
            </a:endParaRPr>
          </a:p>
        </p:txBody>
      </p:sp>
      <p:pic>
        <p:nvPicPr>
          <p:cNvPr id="4" name="Объект 3"/>
          <p:cNvPicPr>
            <a:picLocks noGrp="1"/>
          </p:cNvPicPr>
          <p:nvPr>
            <p:ph idx="1"/>
          </p:nvPr>
        </p:nvPicPr>
        <p:blipFill rotWithShape="1">
          <a:blip r:embed="rId2" cstate="print">
            <a:extLst>
              <a:ext uri="{28A0092B-C50C-407E-A947-70E740481C1C}">
                <a14:useLocalDpi xmlns:a14="http://schemas.microsoft.com/office/drawing/2010/main" val="0"/>
              </a:ext>
            </a:extLst>
          </a:blip>
          <a:srcRect l="23373" r="21699"/>
          <a:stretch/>
        </p:blipFill>
        <p:spPr>
          <a:xfrm>
            <a:off x="-1" y="1968004"/>
            <a:ext cx="3831771" cy="3726873"/>
          </a:xfrm>
          <a:prstGeom prst="rect">
            <a:avLst/>
          </a:prstGeom>
        </p:spPr>
      </p:pic>
      <p:sp>
        <p:nvSpPr>
          <p:cNvPr id="5" name="TextBox 4"/>
          <p:cNvSpPr txBox="1"/>
          <p:nvPr/>
        </p:nvSpPr>
        <p:spPr>
          <a:xfrm>
            <a:off x="3597439" y="1968004"/>
            <a:ext cx="7823199" cy="4247317"/>
          </a:xfrm>
          <a:prstGeom prst="rect">
            <a:avLst/>
          </a:prstGeom>
          <a:noFill/>
        </p:spPr>
        <p:txBody>
          <a:bodyPr wrap="square" rtlCol="0">
            <a:spAutoFit/>
          </a:bodyPr>
          <a:lstStyle/>
          <a:p>
            <a:pPr indent="363538" algn="just">
              <a:lnSpc>
                <a:spcPct val="150000"/>
              </a:lnSpc>
            </a:pPr>
            <a:r>
              <a:rPr lang="uk-UA" sz="2000" dirty="0" err="1" smtClean="0"/>
              <a:t>Тістоформувальн</a:t>
            </a:r>
            <a:r>
              <a:rPr lang="ru-RU" sz="2000" dirty="0" smtClean="0"/>
              <a:t>а </a:t>
            </a:r>
            <a:r>
              <a:rPr lang="ru-RU" sz="2000" dirty="0" smtClean="0"/>
              <a:t>машина </a:t>
            </a:r>
            <a:r>
              <a:rPr lang="en-US" sz="2000" dirty="0" smtClean="0"/>
              <a:t>FEB 700 </a:t>
            </a:r>
            <a:r>
              <a:rPr lang="uk-UA" sz="2000" dirty="0" smtClean="0"/>
              <a:t>чудово підходить для виробництва багетів, спроектована для виробництва заготовок </a:t>
            </a:r>
            <a:r>
              <a:rPr lang="ru-RU" sz="2000" dirty="0" smtClean="0"/>
              <a:t>вагою </a:t>
            </a:r>
            <a:r>
              <a:rPr lang="uk-UA" sz="2000" dirty="0" smtClean="0"/>
              <a:t>від 50 гр. до 1300 гр. і завдовжки до 70 см Гнучка, компактна і з великою потужністю, годинне виробництво досягає макс.1800 заготовок (при найменших форматах</a:t>
            </a:r>
            <a:r>
              <a:rPr lang="ru-RU" sz="2000" dirty="0" smtClean="0"/>
              <a:t>).</a:t>
            </a:r>
            <a:endParaRPr lang="ru-RU" sz="2000" dirty="0" smtClean="0"/>
          </a:p>
          <a:p>
            <a:pPr indent="363538" algn="just">
              <a:lnSpc>
                <a:spcPct val="150000"/>
              </a:lnSpc>
            </a:pPr>
            <a:r>
              <a:rPr lang="ru-RU" sz="2000" dirty="0" smtClean="0"/>
              <a:t> </a:t>
            </a:r>
            <a:r>
              <a:rPr lang="uk-UA" sz="2000" dirty="0" smtClean="0"/>
              <a:t>Завантажувальний бункер і стіл на виході заготовок розташовані фронтально і легко доступні. Машина змонтована на коліщатках, що полегшує її переміщення і дозволяє економічно використати простір</a:t>
            </a:r>
            <a:r>
              <a:rPr lang="ru-RU" sz="2000" dirty="0" smtClean="0"/>
              <a:t>.</a:t>
            </a:r>
            <a:endParaRPr lang="ru-RU" sz="2000" dirty="0"/>
          </a:p>
        </p:txBody>
      </p:sp>
    </p:spTree>
    <p:extLst>
      <p:ext uri="{BB962C8B-B14F-4D97-AF65-F5344CB8AC3E}">
        <p14:creationId xmlns:p14="http://schemas.microsoft.com/office/powerpoint/2010/main" val="3835417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1343" y="0"/>
            <a:ext cx="9875520" cy="1356360"/>
          </a:xfrm>
        </p:spPr>
        <p:txBody>
          <a:bodyPr>
            <a:normAutofit/>
          </a:bodyPr>
          <a:lstStyle/>
          <a:p>
            <a:pPr algn="ctr"/>
            <a:r>
              <a:rPr lang="ru-RU" sz="4800" b="1" dirty="0" err="1" smtClean="0">
                <a:ln w="22225">
                  <a:solidFill>
                    <a:schemeClr val="accent2"/>
                  </a:solidFill>
                  <a:prstDash val="solid"/>
                </a:ln>
                <a:solidFill>
                  <a:schemeClr val="accent2">
                    <a:lumMod val="40000"/>
                    <a:lumOff val="60000"/>
                  </a:schemeClr>
                </a:solidFill>
              </a:rPr>
              <a:t>Подова</a:t>
            </a:r>
            <a:r>
              <a:rPr lang="ru-RU" sz="4800" b="1" dirty="0" smtClean="0">
                <a:ln w="22225">
                  <a:solidFill>
                    <a:schemeClr val="accent2"/>
                  </a:solidFill>
                  <a:prstDash val="solid"/>
                </a:ln>
                <a:solidFill>
                  <a:schemeClr val="accent2">
                    <a:lumMod val="40000"/>
                    <a:lumOff val="60000"/>
                  </a:schemeClr>
                </a:solidFill>
              </a:rPr>
              <a:t> </a:t>
            </a:r>
            <a:r>
              <a:rPr lang="ru-RU" sz="4800" b="1" dirty="0" err="1" smtClean="0">
                <a:ln w="22225">
                  <a:solidFill>
                    <a:schemeClr val="accent2"/>
                  </a:solidFill>
                  <a:prstDash val="solid"/>
                </a:ln>
                <a:solidFill>
                  <a:schemeClr val="accent2">
                    <a:lumMod val="40000"/>
                    <a:lumOff val="60000"/>
                  </a:schemeClr>
                </a:solidFill>
              </a:rPr>
              <a:t>паротрубна</a:t>
            </a:r>
            <a:r>
              <a:rPr lang="ru-RU" sz="4800" b="1" dirty="0" smtClean="0">
                <a:ln w="22225">
                  <a:solidFill>
                    <a:schemeClr val="accent2"/>
                  </a:solidFill>
                  <a:prstDash val="solid"/>
                </a:ln>
                <a:solidFill>
                  <a:schemeClr val="accent2">
                    <a:lumMod val="40000"/>
                    <a:lumOff val="60000"/>
                  </a:schemeClr>
                </a:solidFill>
              </a:rPr>
              <a:t> </a:t>
            </a:r>
            <a:r>
              <a:rPr lang="ru-RU" sz="4800" b="1" dirty="0" err="1" smtClean="0">
                <a:ln w="22225">
                  <a:solidFill>
                    <a:schemeClr val="accent2"/>
                  </a:solidFill>
                  <a:prstDash val="solid"/>
                </a:ln>
                <a:solidFill>
                  <a:schemeClr val="accent2">
                    <a:lumMod val="40000"/>
                    <a:lumOff val="60000"/>
                  </a:schemeClr>
                </a:solidFill>
              </a:rPr>
              <a:t>піч</a:t>
            </a:r>
            <a:endParaRPr lang="ru-RU" sz="4800" b="1" dirty="0">
              <a:ln w="22225">
                <a:solidFill>
                  <a:schemeClr val="accent2"/>
                </a:solidFill>
                <a:prstDash val="solid"/>
              </a:ln>
              <a:solidFill>
                <a:schemeClr val="accent2">
                  <a:lumMod val="40000"/>
                  <a:lumOff val="60000"/>
                </a:schemeClr>
              </a:solidFill>
            </a:endParaRPr>
          </a:p>
        </p:txBody>
      </p:sp>
      <p:pic>
        <p:nvPicPr>
          <p:cNvPr id="4" name="Объект 3" descr="Подова паротрубна піч BRY30">
            <a:hlinkClick r:id="rId2" tgtFrame="&quot;_blank&quot;" tooltip="&quot;Подова паротрубна піч BRY30&quot;"/>
          </p:cNvPr>
          <p:cNvPicPr>
            <a:picLocks noGrp="1"/>
          </p:cNvPicPr>
          <p:nvPr>
            <p:ph idx="1"/>
          </p:nvPr>
        </p:nvPicPr>
        <p:blipFill rotWithShape="1">
          <a:blip r:embed="rId3">
            <a:extLst>
              <a:ext uri="{28A0092B-C50C-407E-A947-70E740481C1C}">
                <a14:useLocalDpi xmlns:a14="http://schemas.microsoft.com/office/drawing/2010/main" val="0"/>
              </a:ext>
            </a:extLst>
          </a:blip>
          <a:srcRect l="18280" r="18924"/>
          <a:stretch/>
        </p:blipFill>
        <p:spPr bwMode="auto">
          <a:xfrm>
            <a:off x="246743" y="1567543"/>
            <a:ext cx="3346201" cy="4397828"/>
          </a:xfrm>
          <a:prstGeom prst="rect">
            <a:avLst/>
          </a:prstGeom>
          <a:noFill/>
          <a:ln>
            <a:noFill/>
          </a:ln>
        </p:spPr>
      </p:pic>
      <p:sp>
        <p:nvSpPr>
          <p:cNvPr id="5" name="TextBox 4"/>
          <p:cNvSpPr txBox="1"/>
          <p:nvPr/>
        </p:nvSpPr>
        <p:spPr>
          <a:xfrm>
            <a:off x="3592944" y="1436915"/>
            <a:ext cx="8395856" cy="5109091"/>
          </a:xfrm>
          <a:prstGeom prst="rect">
            <a:avLst/>
          </a:prstGeom>
          <a:noFill/>
        </p:spPr>
        <p:txBody>
          <a:bodyPr wrap="square" rtlCol="0">
            <a:spAutoFit/>
          </a:bodyPr>
          <a:lstStyle/>
          <a:p>
            <a:pPr indent="360000" algn="just"/>
            <a:r>
              <a:rPr lang="uk-UA" sz="2800" dirty="0" smtClean="0"/>
              <a:t>Триярусна </a:t>
            </a:r>
            <a:r>
              <a:rPr lang="uk-UA" sz="2800" dirty="0" err="1" smtClean="0"/>
              <a:t>паротрубна</a:t>
            </a:r>
            <a:r>
              <a:rPr lang="uk-UA" sz="2800" dirty="0" smtClean="0"/>
              <a:t> подова піч дозволяє випікати великий асортимент хлібобулочних і борошняних виробів чудової якості з відмінними смаковими характеристиками</a:t>
            </a:r>
            <a:r>
              <a:rPr lang="ru-RU" sz="2800" dirty="0" smtClean="0"/>
              <a:t>. </a:t>
            </a:r>
            <a:endParaRPr lang="ru-RU" sz="2800" dirty="0" smtClean="0"/>
          </a:p>
          <a:p>
            <a:pPr indent="360000" algn="just"/>
            <a:r>
              <a:rPr lang="uk-UA" sz="2800" dirty="0" smtClean="0"/>
              <a:t>В якості нагрівальних елементів використовується спеціальна система з парових труб, розташованих внизу і вгорі ярусу</a:t>
            </a:r>
            <a:r>
              <a:rPr lang="ru-RU" sz="2800" dirty="0" smtClean="0"/>
              <a:t>. </a:t>
            </a:r>
            <a:endParaRPr lang="ru-RU" sz="2800" dirty="0" smtClean="0"/>
          </a:p>
          <a:p>
            <a:pPr indent="360000" algn="just"/>
            <a:r>
              <a:rPr lang="uk-UA" sz="2800" dirty="0" smtClean="0"/>
              <a:t>Завдяки чому всередині робочої камери створюється оптимальна температура для рівномірного і збалансованого приготування хлібобулочних виробів. </a:t>
            </a:r>
          </a:p>
          <a:p>
            <a:pPr indent="360000"/>
            <a:endParaRPr lang="ru-RU" dirty="0"/>
          </a:p>
        </p:txBody>
      </p:sp>
    </p:spTree>
    <p:extLst>
      <p:ext uri="{BB962C8B-B14F-4D97-AF65-F5344CB8AC3E}">
        <p14:creationId xmlns:p14="http://schemas.microsoft.com/office/powerpoint/2010/main" val="2581177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989" y="-317047"/>
            <a:ext cx="10515600" cy="1144361"/>
          </a:xfrm>
        </p:spPr>
        <p:txBody>
          <a:bodyPr/>
          <a:lstStyle/>
          <a:p>
            <a:pPr algn="ctr"/>
            <a:r>
              <a:rPr lang="ru-RU" b="1" dirty="0" err="1" smtClean="0">
                <a:ln w="22225">
                  <a:solidFill>
                    <a:schemeClr val="accent2"/>
                  </a:solidFill>
                  <a:prstDash val="solid"/>
                </a:ln>
                <a:solidFill>
                  <a:srgbClr val="FF0000"/>
                </a:solidFill>
                <a:latin typeface="Arial Black" panose="020B0A04020102020204" pitchFamily="34" charset="0"/>
              </a:rPr>
              <a:t>Ротаційна</a:t>
            </a:r>
            <a:r>
              <a:rPr lang="ru-RU" b="1" dirty="0" smtClean="0">
                <a:ln w="22225">
                  <a:solidFill>
                    <a:schemeClr val="accent2"/>
                  </a:solidFill>
                  <a:prstDash val="solid"/>
                </a:ln>
                <a:solidFill>
                  <a:srgbClr val="FF0000"/>
                </a:solidFill>
                <a:latin typeface="Arial Black" panose="020B0A04020102020204" pitchFamily="34" charset="0"/>
              </a:rPr>
              <a:t> </a:t>
            </a:r>
            <a:r>
              <a:rPr lang="ru-RU" b="1" dirty="0" err="1" smtClean="0">
                <a:ln w="22225">
                  <a:solidFill>
                    <a:schemeClr val="accent2"/>
                  </a:solidFill>
                  <a:prstDash val="solid"/>
                </a:ln>
                <a:solidFill>
                  <a:srgbClr val="FF0000"/>
                </a:solidFill>
                <a:latin typeface="Arial Black" panose="020B0A04020102020204" pitchFamily="34" charset="0"/>
              </a:rPr>
              <a:t>піч</a:t>
            </a:r>
            <a:r>
              <a:rPr lang="ru-RU" b="1" dirty="0" smtClean="0">
                <a:ln w="22225">
                  <a:solidFill>
                    <a:schemeClr val="accent2"/>
                  </a:solidFill>
                  <a:prstDash val="solid"/>
                </a:ln>
                <a:solidFill>
                  <a:srgbClr val="FF0000"/>
                </a:solidFill>
                <a:latin typeface="Arial Black" panose="020B0A04020102020204" pitchFamily="34" charset="0"/>
              </a:rPr>
              <a:t> на </a:t>
            </a:r>
            <a:r>
              <a:rPr lang="ru-RU" b="1" dirty="0" err="1" smtClean="0">
                <a:ln w="22225">
                  <a:solidFill>
                    <a:schemeClr val="accent2"/>
                  </a:solidFill>
                  <a:prstDash val="solid"/>
                </a:ln>
                <a:solidFill>
                  <a:srgbClr val="FF0000"/>
                </a:solidFill>
                <a:latin typeface="Arial Black" panose="020B0A04020102020204" pitchFamily="34" charset="0"/>
              </a:rPr>
              <a:t>пеллетах</a:t>
            </a:r>
            <a:endParaRPr lang="ru-RU" b="1" dirty="0">
              <a:ln w="22225">
                <a:solidFill>
                  <a:schemeClr val="accent2"/>
                </a:solidFill>
                <a:prstDash val="solid"/>
              </a:ln>
              <a:solidFill>
                <a:srgbClr val="FF0000"/>
              </a:solidFill>
              <a:latin typeface="Arial Black" panose="020B0A04020102020204" pitchFamily="34" charset="0"/>
            </a:endParaRPr>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0" y="1161143"/>
            <a:ext cx="4797630" cy="4988111"/>
          </a:xfrm>
          <a:prstGeom prst="rect">
            <a:avLst/>
          </a:prstGeom>
        </p:spPr>
      </p:pic>
      <p:sp>
        <p:nvSpPr>
          <p:cNvPr id="5" name="TextBox 4"/>
          <p:cNvSpPr txBox="1"/>
          <p:nvPr/>
        </p:nvSpPr>
        <p:spPr>
          <a:xfrm>
            <a:off x="4797630" y="734995"/>
            <a:ext cx="7191170" cy="6093976"/>
          </a:xfrm>
          <a:prstGeom prst="rect">
            <a:avLst/>
          </a:prstGeom>
          <a:noFill/>
        </p:spPr>
        <p:txBody>
          <a:bodyPr wrap="square" rtlCol="0">
            <a:spAutoFit/>
          </a:bodyPr>
          <a:lstStyle/>
          <a:p>
            <a:pPr indent="360000" algn="just">
              <a:lnSpc>
                <a:spcPct val="150000"/>
              </a:lnSpc>
            </a:pPr>
            <a:r>
              <a:rPr lang="en-US" sz="2000" dirty="0" err="1" smtClean="0">
                <a:latin typeface="Times New Roman" panose="02020603050405020304" pitchFamily="18" charset="0"/>
                <a:cs typeface="Times New Roman" panose="02020603050405020304" pitchFamily="18" charset="0"/>
              </a:rPr>
              <a:t>Rotopellet</a:t>
            </a:r>
            <a:r>
              <a:rPr lang="en-US"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поєднує в собі високі експлуатаційні показники печі</a:t>
            </a:r>
            <a:r>
              <a:rPr lang="ru-RU"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RotoAvant</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з </a:t>
            </a:r>
            <a:r>
              <a:rPr lang="uk-UA" sz="2000" dirty="0" smtClean="0">
                <a:latin typeface="Times New Roman" panose="02020603050405020304" pitchFamily="18" charset="0"/>
                <a:cs typeface="Times New Roman" panose="02020603050405020304" pitchFamily="18" charset="0"/>
              </a:rPr>
              <a:t>величезним економічним ефектом, який дає використання гранульованого палива.</a:t>
            </a:r>
          </a:p>
          <a:p>
            <a:pPr indent="360000" algn="just">
              <a:lnSpc>
                <a:spcPct val="150000"/>
              </a:lnSpc>
            </a:pPr>
            <a:r>
              <a:rPr lang="uk-UA" sz="2000" dirty="0" smtClean="0">
                <a:latin typeface="Times New Roman" panose="02020603050405020304" pitchFamily="18" charset="0"/>
                <a:cs typeface="Times New Roman" panose="02020603050405020304" pitchFamily="18" charset="0"/>
              </a:rPr>
              <a:t>Теплота виробляється в потрібній кількості і при оптимальній температурі на самих ранніх стадіях випічки, найбільш критичних для приготування виробів. М'яка, щільна теплота, що дозволяє вам отримати завжди прекрасно пропечений хліб.</a:t>
            </a:r>
          </a:p>
          <a:p>
            <a:pPr indent="360000" algn="just">
              <a:lnSpc>
                <a:spcPct val="150000"/>
              </a:lnSpc>
            </a:pPr>
            <a:r>
              <a:rPr lang="uk-UA" sz="2000" dirty="0" smtClean="0">
                <a:latin typeface="Times New Roman" panose="02020603050405020304" pitchFamily="18" charset="0"/>
                <a:cs typeface="Times New Roman" panose="02020603050405020304" pitchFamily="18" charset="0"/>
              </a:rPr>
              <a:t>Печі на гранульованому паливі </a:t>
            </a:r>
            <a:r>
              <a:rPr lang="en-US" sz="2000" dirty="0" err="1" smtClean="0">
                <a:latin typeface="Times New Roman" panose="02020603050405020304" pitchFamily="18" charset="0"/>
                <a:cs typeface="Times New Roman" panose="02020603050405020304" pitchFamily="18" charset="0"/>
              </a:rPr>
              <a:t>Polin</a:t>
            </a:r>
            <a:r>
              <a:rPr lang="en-US"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розроблені з урахуванням усіх аспектів згоряння гранул, що забезпечує стабільно чудові експлуатаційні показники та можливість мінімального обслуговування, яке дуже просте і вимагає мінімум часу.</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259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0086" y="55704"/>
            <a:ext cx="10515600" cy="1325563"/>
          </a:xfrm>
        </p:spPr>
        <p:txBody>
          <a:bodyPr/>
          <a:lstStyle/>
          <a:p>
            <a:pPr algn="ctr"/>
            <a:r>
              <a:rPr lang="ru-RU"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Ротаційна</a:t>
            </a:r>
            <a:r>
              <a:rPr lang="ru-RU"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 </a:t>
            </a:r>
            <a:r>
              <a:rPr lang="ru-RU"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піч</a:t>
            </a:r>
            <a:r>
              <a:rPr lang="ru-RU"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 на </a:t>
            </a:r>
            <a:r>
              <a:rPr lang="ru-RU"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пелетах</a:t>
            </a:r>
            <a:endParaRPr lang="ru-RU"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pic>
        <p:nvPicPr>
          <p:cNvPr id="4" name="Объект 3"/>
          <p:cNvPicPr>
            <a:picLocks noGrp="1" noChangeAspect="1"/>
          </p:cNvPicPr>
          <p:nvPr>
            <p:ph idx="1"/>
          </p:nvPr>
        </p:nvPicPr>
        <p:blipFill rotWithShape="1">
          <a:blip r:embed="rId2"/>
          <a:srcRect l="14579" r="10190"/>
          <a:stretch/>
        </p:blipFill>
        <p:spPr>
          <a:xfrm>
            <a:off x="116113" y="1690688"/>
            <a:ext cx="3526973" cy="4459471"/>
          </a:xfrm>
          <a:prstGeom prst="rect">
            <a:avLst/>
          </a:prstGeom>
        </p:spPr>
      </p:pic>
      <p:sp>
        <p:nvSpPr>
          <p:cNvPr id="5" name="TextBox 4"/>
          <p:cNvSpPr txBox="1"/>
          <p:nvPr/>
        </p:nvSpPr>
        <p:spPr>
          <a:xfrm>
            <a:off x="3643086" y="1071846"/>
            <a:ext cx="8229600" cy="5078313"/>
          </a:xfrm>
          <a:prstGeom prst="rect">
            <a:avLst/>
          </a:prstGeom>
          <a:noFill/>
        </p:spPr>
        <p:txBody>
          <a:bodyPr wrap="square" rtlCol="0">
            <a:spAutoFit/>
          </a:bodyPr>
          <a:lstStyle/>
          <a:p>
            <a:pPr indent="360000" algn="just"/>
            <a:r>
              <a:rPr lang="uk-UA" dirty="0" smtClean="0">
                <a:latin typeface="Arial" panose="020B0604020202020204" pitchFamily="34" charset="0"/>
                <a:cs typeface="Arial" panose="020B0604020202020204" pitchFamily="34" charset="0"/>
              </a:rPr>
              <a:t>Вибираючи розмір ротаційної печі, слід орієнтуватися на два основних фактори, це габарити приміщення та необхідний обсяг продукції. Для більш точного визначення продуктивності печі варто вивчити характеристики самої візки. Деякі моделі печей можуть одночасно вміщати два візки.</a:t>
            </a:r>
          </a:p>
          <a:p>
            <a:pPr indent="360000" algn="just"/>
            <a:r>
              <a:rPr lang="uk-UA" dirty="0" smtClean="0">
                <a:latin typeface="Arial" panose="020B0604020202020204" pitchFamily="34" charset="0"/>
                <a:cs typeface="Arial" panose="020B0604020202020204" pitchFamily="34" charset="0"/>
              </a:rPr>
              <a:t>З корисних додаткових функцій ротаційних печей можна виділити наявність парогенератора. Це такий пристрій, який підтримує всередині робочої камери певний рівень вологості, впорскуючи воду. Таким чином, випічка виходить з глянцевою і блискучою скоринкою без будь-яких додаткових маніпуляцій. Для того що б зберегти комфортні умови праці в робочій зоні біля печі, а так само не допустити потрапляння продуктів горіння і зайвого спека, печі оснащуються спеціальним козирком-витяжкою.</a:t>
            </a:r>
          </a:p>
          <a:p>
            <a:pPr indent="360000" algn="just"/>
            <a:r>
              <a:rPr lang="uk-UA" dirty="0" smtClean="0">
                <a:latin typeface="Arial" panose="020B0604020202020204" pitchFamily="34" charset="0"/>
                <a:cs typeface="Arial" panose="020B0604020202020204" pitchFamily="34" charset="0"/>
              </a:rPr>
              <a:t>Сьогодні широко використовуються два типу управління ротаційними печами. Електромеханічне управління можна назвати традиційним, воно просте і надійне. Інший вид сучасніший це електронне управління, коли необхідні параметри для випічки тієї чи іншої продукції вносяться в програму.</a:t>
            </a:r>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3039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7086"/>
            <a:ext cx="12192000" cy="1347960"/>
          </a:xfrm>
          <a:solidFill>
            <a:srgbClr val="FF0000"/>
          </a:solidFill>
        </p:spPr>
        <p:txBody>
          <a:bodyPr>
            <a:normAutofit/>
          </a:bodyPr>
          <a:lstStyle/>
          <a:p>
            <a:pPr algn="ctr"/>
            <a:r>
              <a:rPr lang="ru-RU" b="1" dirty="0" err="1" smtClean="0">
                <a:ln>
                  <a:solidFill>
                    <a:srgbClr val="00B050"/>
                  </a:solidFill>
                </a:ln>
                <a:latin typeface="Arial Black" panose="020B0A04020102020204" pitchFamily="34" charset="0"/>
              </a:rPr>
              <a:t>Збивальні</a:t>
            </a:r>
            <a:r>
              <a:rPr lang="ru-RU" b="1" dirty="0" smtClean="0">
                <a:ln>
                  <a:solidFill>
                    <a:srgbClr val="00B050"/>
                  </a:solidFill>
                </a:ln>
                <a:latin typeface="Arial Black" panose="020B0A04020102020204" pitchFamily="34" charset="0"/>
              </a:rPr>
              <a:t> </a:t>
            </a:r>
            <a:r>
              <a:rPr lang="ru-RU" b="1" dirty="0" err="1" smtClean="0">
                <a:ln>
                  <a:solidFill>
                    <a:srgbClr val="00B050"/>
                  </a:solidFill>
                </a:ln>
                <a:latin typeface="Arial Black" panose="020B0A04020102020204" pitchFamily="34" charset="0"/>
              </a:rPr>
              <a:t>машини</a:t>
            </a:r>
            <a:r>
              <a:rPr lang="ru-RU" b="1" dirty="0" smtClean="0">
                <a:ln>
                  <a:solidFill>
                    <a:srgbClr val="00B050"/>
                  </a:solidFill>
                </a:ln>
                <a:latin typeface="Arial Black" panose="020B0A04020102020204" pitchFamily="34" charset="0"/>
              </a:rPr>
              <a:t>, </a:t>
            </a:r>
            <a:r>
              <a:rPr lang="ru-RU" b="1" dirty="0" err="1" smtClean="0">
                <a:ln>
                  <a:solidFill>
                    <a:srgbClr val="00B050"/>
                  </a:solidFill>
                </a:ln>
                <a:latin typeface="Arial Black" panose="020B0A04020102020204" pitchFamily="34" charset="0"/>
              </a:rPr>
              <a:t>кремозбивалки</a:t>
            </a:r>
            <a:endParaRPr lang="ru-RU" b="1" dirty="0">
              <a:ln>
                <a:solidFill>
                  <a:srgbClr val="00B050"/>
                </a:solidFill>
              </a:ln>
              <a:latin typeface="Arial Black" panose="020B0A04020102020204" pitchFamily="34" charset="0"/>
            </a:endParaRPr>
          </a:p>
        </p:txBody>
      </p:sp>
      <p:pic>
        <p:nvPicPr>
          <p:cNvPr id="4" name="Объект 3"/>
          <p:cNvPicPr>
            <a:picLocks noGrp="1"/>
          </p:cNvPicPr>
          <p:nvPr>
            <p:ph idx="1"/>
          </p:nvPr>
        </p:nvPicPr>
        <p:blipFill rotWithShape="1">
          <a:blip r:embed="rId2">
            <a:extLst>
              <a:ext uri="{28A0092B-C50C-407E-A947-70E740481C1C}">
                <a14:useLocalDpi xmlns:a14="http://schemas.microsoft.com/office/drawing/2010/main" val="0"/>
              </a:ext>
            </a:extLst>
          </a:blip>
          <a:srcRect l="20556" r="20756"/>
          <a:stretch/>
        </p:blipFill>
        <p:spPr>
          <a:xfrm>
            <a:off x="0" y="2224050"/>
            <a:ext cx="3454400" cy="4633949"/>
          </a:xfrm>
          <a:prstGeom prst="rect">
            <a:avLst/>
          </a:prstGeom>
        </p:spPr>
      </p:pic>
      <p:sp>
        <p:nvSpPr>
          <p:cNvPr id="5" name="TextBox 4"/>
          <p:cNvSpPr txBox="1"/>
          <p:nvPr/>
        </p:nvSpPr>
        <p:spPr>
          <a:xfrm>
            <a:off x="3454400" y="1376879"/>
            <a:ext cx="8737600" cy="5355312"/>
          </a:xfrm>
          <a:prstGeom prst="rect">
            <a:avLst/>
          </a:prstGeom>
          <a:noFill/>
        </p:spPr>
        <p:txBody>
          <a:bodyPr wrap="square" rtlCol="0">
            <a:spAutoFit/>
          </a:bodyPr>
          <a:lstStyle/>
          <a:p>
            <a:pPr indent="360000"/>
            <a:r>
              <a:rPr lang="uk-UA" dirty="0" smtClean="0">
                <a:latin typeface="Arial Black" panose="020B0A04020102020204" pitchFamily="34" charset="0"/>
              </a:rPr>
              <a:t>Збивальні</a:t>
            </a:r>
            <a:r>
              <a:rPr lang="ru-RU" dirty="0" smtClean="0">
                <a:latin typeface="Arial Black" panose="020B0A04020102020204" pitchFamily="34" charset="0"/>
              </a:rPr>
              <a:t> </a:t>
            </a:r>
            <a:r>
              <a:rPr lang="uk-UA" dirty="0" smtClean="0">
                <a:latin typeface="Arial Black" panose="020B0A04020102020204" pitchFamily="34" charset="0"/>
              </a:rPr>
              <a:t>машини</a:t>
            </a:r>
            <a:r>
              <a:rPr lang="ru-RU" dirty="0" smtClean="0">
                <a:latin typeface="Arial Black" panose="020B0A04020102020204" pitchFamily="34" charset="0"/>
              </a:rPr>
              <a:t> </a:t>
            </a:r>
            <a:r>
              <a:rPr lang="en-US" dirty="0" smtClean="0">
                <a:latin typeface="Arial Black" panose="020B0A04020102020204" pitchFamily="34" charset="0"/>
              </a:rPr>
              <a:t>T</a:t>
            </a:r>
            <a:r>
              <a:rPr lang="ru-RU" dirty="0" smtClean="0">
                <a:latin typeface="Arial Black" panose="020B0A04020102020204" pitchFamily="34" charset="0"/>
              </a:rPr>
              <a:t>К </a:t>
            </a:r>
            <a:r>
              <a:rPr lang="uk-UA" dirty="0" smtClean="0">
                <a:latin typeface="Arial Black" panose="020B0A04020102020204" pitchFamily="34" charset="0"/>
              </a:rPr>
              <a:t>призначені</a:t>
            </a:r>
            <a:r>
              <a:rPr lang="ru-RU" dirty="0" smtClean="0">
                <a:latin typeface="Arial Black" panose="020B0A04020102020204" pitchFamily="34" charset="0"/>
              </a:rPr>
              <a:t> </a:t>
            </a:r>
            <a:r>
              <a:rPr lang="ru-RU" dirty="0" smtClean="0">
                <a:latin typeface="Arial Black" panose="020B0A04020102020204" pitchFamily="34" charset="0"/>
              </a:rPr>
              <a:t>для </a:t>
            </a:r>
            <a:r>
              <a:rPr lang="uk-UA" dirty="0" smtClean="0">
                <a:latin typeface="Arial Black" panose="020B0A04020102020204" pitchFamily="34" charset="0"/>
              </a:rPr>
              <a:t>замісу</a:t>
            </a:r>
            <a:r>
              <a:rPr lang="ru-RU" dirty="0" smtClean="0">
                <a:latin typeface="Arial Black" panose="020B0A04020102020204" pitchFamily="34" charset="0"/>
              </a:rPr>
              <a:t> </a:t>
            </a:r>
            <a:r>
              <a:rPr lang="uk-UA" dirty="0" smtClean="0">
                <a:latin typeface="Arial Black" panose="020B0A04020102020204" pitchFamily="34" charset="0"/>
              </a:rPr>
              <a:t>тіста</a:t>
            </a:r>
            <a:r>
              <a:rPr lang="ru-RU" dirty="0" smtClean="0">
                <a:latin typeface="Arial Black" panose="020B0A04020102020204" pitchFamily="34" charset="0"/>
              </a:rPr>
              <a:t>, </a:t>
            </a:r>
            <a:r>
              <a:rPr lang="uk-UA" dirty="0" smtClean="0">
                <a:latin typeface="Arial Black" panose="020B0A04020102020204" pitchFamily="34" charset="0"/>
              </a:rPr>
              <a:t>приготування</a:t>
            </a:r>
            <a:r>
              <a:rPr lang="ru-RU" dirty="0" smtClean="0">
                <a:latin typeface="Arial Black" panose="020B0A04020102020204" pitchFamily="34" charset="0"/>
              </a:rPr>
              <a:t> </a:t>
            </a:r>
            <a:r>
              <a:rPr lang="uk-UA" dirty="0" smtClean="0">
                <a:latin typeface="Arial Black" panose="020B0A04020102020204" pitchFamily="34" charset="0"/>
              </a:rPr>
              <a:t>кремів</a:t>
            </a:r>
            <a:r>
              <a:rPr lang="ru-RU" dirty="0" smtClean="0">
                <a:latin typeface="Arial Black" panose="020B0A04020102020204" pitchFamily="34" charset="0"/>
              </a:rPr>
              <a:t>, </a:t>
            </a:r>
            <a:r>
              <a:rPr lang="uk-UA" dirty="0" smtClean="0">
                <a:latin typeface="Arial Black" panose="020B0A04020102020204" pitchFamily="34" charset="0"/>
              </a:rPr>
              <a:t>збивання</a:t>
            </a:r>
            <a:r>
              <a:rPr lang="ru-RU" dirty="0" smtClean="0">
                <a:latin typeface="Arial Black" panose="020B0A04020102020204" pitchFamily="34" charset="0"/>
              </a:rPr>
              <a:t> </a:t>
            </a:r>
            <a:r>
              <a:rPr lang="uk-UA" dirty="0" smtClean="0">
                <a:latin typeface="Arial Black" panose="020B0A04020102020204" pitchFamily="34" charset="0"/>
              </a:rPr>
              <a:t>білкових</a:t>
            </a:r>
            <a:r>
              <a:rPr lang="ru-RU" dirty="0" smtClean="0">
                <a:latin typeface="Arial Black" panose="020B0A04020102020204" pitchFamily="34" charset="0"/>
              </a:rPr>
              <a:t> </a:t>
            </a:r>
            <a:r>
              <a:rPr lang="uk-UA" dirty="0" smtClean="0">
                <a:latin typeface="Arial Black" panose="020B0A04020102020204" pitchFamily="34" charset="0"/>
              </a:rPr>
              <a:t>мас</a:t>
            </a:r>
            <a:r>
              <a:rPr lang="ru-RU" dirty="0" smtClean="0">
                <a:latin typeface="Arial Black" panose="020B0A04020102020204" pitchFamily="34" charset="0"/>
              </a:rPr>
              <a:t> </a:t>
            </a:r>
            <a:r>
              <a:rPr lang="ru-RU" dirty="0" smtClean="0">
                <a:latin typeface="Arial Black" panose="020B0A04020102020204" pitchFamily="34" charset="0"/>
              </a:rPr>
              <a:t>і т.д.</a:t>
            </a:r>
          </a:p>
          <a:p>
            <a:pPr indent="360000"/>
            <a:r>
              <a:rPr lang="uk-UA" dirty="0" smtClean="0">
                <a:latin typeface="Arial Black" panose="020B0A04020102020204" pitchFamily="34" charset="0"/>
              </a:rPr>
              <a:t>Комплектуються</a:t>
            </a:r>
            <a:r>
              <a:rPr lang="ru-RU" dirty="0" smtClean="0">
                <a:latin typeface="Arial Black" panose="020B0A04020102020204" pitchFamily="34" charset="0"/>
              </a:rPr>
              <a:t> </a:t>
            </a:r>
            <a:r>
              <a:rPr lang="uk-UA" dirty="0" smtClean="0">
                <a:latin typeface="Arial Black" panose="020B0A04020102020204" pitchFamily="34" charset="0"/>
              </a:rPr>
              <a:t>ємністю</a:t>
            </a:r>
            <a:r>
              <a:rPr lang="ru-RU" dirty="0" smtClean="0">
                <a:latin typeface="Arial Black" panose="020B0A04020102020204" pitchFamily="34" charset="0"/>
              </a:rPr>
              <a:t> </a:t>
            </a:r>
            <a:r>
              <a:rPr lang="ru-RU" dirty="0" smtClean="0">
                <a:latin typeface="Arial Black" panose="020B0A04020102020204" pitchFamily="34" charset="0"/>
              </a:rPr>
              <a:t>з </a:t>
            </a:r>
            <a:r>
              <a:rPr lang="uk-UA" dirty="0" smtClean="0">
                <a:latin typeface="Arial Black" panose="020B0A04020102020204" pitchFamily="34" charset="0"/>
              </a:rPr>
              <a:t>нержавіючої</a:t>
            </a:r>
            <a:r>
              <a:rPr lang="ru-RU" dirty="0" smtClean="0">
                <a:latin typeface="Arial Black" panose="020B0A04020102020204" pitchFamily="34" charset="0"/>
              </a:rPr>
              <a:t> </a:t>
            </a:r>
            <a:r>
              <a:rPr lang="uk-UA" dirty="0" smtClean="0">
                <a:latin typeface="Arial Black" panose="020B0A04020102020204" pitchFamily="34" charset="0"/>
              </a:rPr>
              <a:t>сталі</a:t>
            </a:r>
            <a:r>
              <a:rPr lang="ru-RU" dirty="0" smtClean="0">
                <a:latin typeface="Arial Black" panose="020B0A04020102020204" pitchFamily="34" charset="0"/>
              </a:rPr>
              <a:t> </a:t>
            </a:r>
            <a:r>
              <a:rPr lang="ru-RU" dirty="0" smtClean="0">
                <a:latin typeface="Arial Black" panose="020B0A04020102020204" pitchFamily="34" charset="0"/>
              </a:rPr>
              <a:t>і </a:t>
            </a:r>
            <a:r>
              <a:rPr lang="uk-UA" dirty="0" smtClean="0">
                <a:latin typeface="Arial Black" panose="020B0A04020102020204" pitchFamily="34" charset="0"/>
              </a:rPr>
              <a:t>трьома</a:t>
            </a:r>
            <a:r>
              <a:rPr lang="ru-RU" dirty="0" smtClean="0">
                <a:latin typeface="Arial Black" panose="020B0A04020102020204" pitchFamily="34" charset="0"/>
              </a:rPr>
              <a:t> </a:t>
            </a:r>
            <a:r>
              <a:rPr lang="uk-UA" dirty="0" smtClean="0">
                <a:latin typeface="Arial Black" panose="020B0A04020102020204" pitchFamily="34" charset="0"/>
              </a:rPr>
              <a:t>робочими</a:t>
            </a:r>
            <a:r>
              <a:rPr lang="ru-RU" dirty="0" smtClean="0">
                <a:latin typeface="Arial Black" panose="020B0A04020102020204" pitchFamily="34" charset="0"/>
              </a:rPr>
              <a:t> </a:t>
            </a:r>
            <a:r>
              <a:rPr lang="ru-RU" dirty="0" smtClean="0">
                <a:latin typeface="Arial Black" panose="020B0A04020102020204" pitchFamily="34" charset="0"/>
              </a:rPr>
              <a:t>органами: </a:t>
            </a:r>
            <a:r>
              <a:rPr lang="uk-UA" dirty="0" smtClean="0">
                <a:latin typeface="Arial Black" panose="020B0A04020102020204" pitchFamily="34" charset="0"/>
              </a:rPr>
              <a:t>вінчик</a:t>
            </a:r>
            <a:r>
              <a:rPr lang="ru-RU" dirty="0" smtClean="0">
                <a:latin typeface="Arial Black" panose="020B0A04020102020204" pitchFamily="34" charset="0"/>
              </a:rPr>
              <a:t>, </a:t>
            </a:r>
            <a:r>
              <a:rPr lang="ru-RU" dirty="0" smtClean="0">
                <a:latin typeface="Arial Black" panose="020B0A04020102020204" pitchFamily="34" charset="0"/>
              </a:rPr>
              <a:t>лопатка, </a:t>
            </a:r>
            <a:r>
              <a:rPr lang="uk-UA" dirty="0" smtClean="0">
                <a:latin typeface="Arial Black" panose="020B0A04020102020204" pitchFamily="34" charset="0"/>
              </a:rPr>
              <a:t>спіраль</a:t>
            </a:r>
            <a:r>
              <a:rPr lang="ru-RU" dirty="0" smtClean="0">
                <a:latin typeface="Arial Black" panose="020B0A04020102020204" pitchFamily="34" charset="0"/>
              </a:rPr>
              <a:t>. </a:t>
            </a:r>
            <a:r>
              <a:rPr lang="ru-RU" dirty="0" smtClean="0">
                <a:latin typeface="Arial Black" panose="020B0A04020102020204" pitchFamily="34" charset="0"/>
              </a:rPr>
              <a:t>У моделях </a:t>
            </a:r>
            <a:r>
              <a:rPr lang="en-US" dirty="0" smtClean="0">
                <a:latin typeface="Arial Black" panose="020B0A04020102020204" pitchFamily="34" charset="0"/>
              </a:rPr>
              <a:t>TEKNO 80/100/120 </a:t>
            </a:r>
            <a:r>
              <a:rPr lang="uk-UA" dirty="0" smtClean="0">
                <a:latin typeface="Arial Black" panose="020B0A04020102020204" pitchFamily="34" charset="0"/>
              </a:rPr>
              <a:t>опускання</a:t>
            </a:r>
            <a:r>
              <a:rPr lang="ru-RU" dirty="0" smtClean="0">
                <a:latin typeface="Arial Black" panose="020B0A04020102020204" pitchFamily="34" charset="0"/>
              </a:rPr>
              <a:t> </a:t>
            </a:r>
            <a:r>
              <a:rPr lang="uk-UA" dirty="0" smtClean="0">
                <a:latin typeface="Arial Black" panose="020B0A04020102020204" pitchFamily="34" charset="0"/>
              </a:rPr>
              <a:t>діжі</a:t>
            </a:r>
            <a:r>
              <a:rPr lang="ru-RU" dirty="0" smtClean="0">
                <a:latin typeface="Arial Black" panose="020B0A04020102020204" pitchFamily="34" charset="0"/>
              </a:rPr>
              <a:t> </a:t>
            </a:r>
            <a:r>
              <a:rPr lang="ru-RU" dirty="0" smtClean="0">
                <a:latin typeface="Arial Black" panose="020B0A04020102020204" pitchFamily="34" charset="0"/>
              </a:rPr>
              <a:t>проводиться автоматично.</a:t>
            </a:r>
          </a:p>
          <a:p>
            <a:pPr indent="360000"/>
            <a:r>
              <a:rPr lang="ru-RU" dirty="0" smtClean="0">
                <a:latin typeface="Arial Black" panose="020B0A04020102020204" pitchFamily="34" charset="0"/>
              </a:rPr>
              <a:t>Корпус </a:t>
            </a:r>
            <a:r>
              <a:rPr lang="uk-UA" dirty="0" smtClean="0">
                <a:latin typeface="Arial Black" panose="020B0A04020102020204" pitchFamily="34" charset="0"/>
              </a:rPr>
              <a:t>машини</a:t>
            </a:r>
            <a:r>
              <a:rPr lang="ru-RU" dirty="0" smtClean="0">
                <a:latin typeface="Arial Black" panose="020B0A04020102020204" pitchFamily="34" charset="0"/>
              </a:rPr>
              <a:t> </a:t>
            </a:r>
            <a:r>
              <a:rPr lang="uk-UA" dirty="0" smtClean="0">
                <a:latin typeface="Arial Black" panose="020B0A04020102020204" pitchFamily="34" charset="0"/>
              </a:rPr>
              <a:t>виконаний</a:t>
            </a:r>
            <a:r>
              <a:rPr lang="ru-RU" dirty="0" smtClean="0">
                <a:latin typeface="Arial Black" panose="020B0A04020102020204" pitchFamily="34" charset="0"/>
              </a:rPr>
              <a:t> </a:t>
            </a:r>
            <a:r>
              <a:rPr lang="uk-UA" dirty="0" smtClean="0">
                <a:latin typeface="Arial Black" panose="020B0A04020102020204" pitchFamily="34" charset="0"/>
              </a:rPr>
              <a:t>зі</a:t>
            </a:r>
            <a:r>
              <a:rPr lang="ru-RU" dirty="0" smtClean="0">
                <a:latin typeface="Arial Black" panose="020B0A04020102020204" pitchFamily="34" charset="0"/>
              </a:rPr>
              <a:t> </a:t>
            </a:r>
            <a:r>
              <a:rPr lang="uk-UA" dirty="0" smtClean="0">
                <a:latin typeface="Arial Black" panose="020B0A04020102020204" pitchFamily="34" charset="0"/>
              </a:rPr>
              <a:t>сталі</a:t>
            </a:r>
            <a:r>
              <a:rPr lang="ru-RU" dirty="0" smtClean="0">
                <a:latin typeface="Arial Black" panose="020B0A04020102020204" pitchFamily="34" charset="0"/>
              </a:rPr>
              <a:t>, </a:t>
            </a:r>
            <a:r>
              <a:rPr lang="uk-UA" dirty="0" smtClean="0">
                <a:latin typeface="Arial Black" panose="020B0A04020102020204" pitchFamily="34" charset="0"/>
              </a:rPr>
              <a:t>захисна</a:t>
            </a:r>
            <a:r>
              <a:rPr lang="ru-RU" dirty="0" smtClean="0">
                <a:latin typeface="Arial Black" panose="020B0A04020102020204" pitchFamily="34" charset="0"/>
              </a:rPr>
              <a:t> </a:t>
            </a:r>
            <a:r>
              <a:rPr lang="uk-UA" dirty="0" smtClean="0">
                <a:latin typeface="Arial Black" panose="020B0A04020102020204" pitchFamily="34" charset="0"/>
              </a:rPr>
              <a:t>решітка</a:t>
            </a:r>
            <a:r>
              <a:rPr lang="ru-RU" dirty="0" smtClean="0">
                <a:latin typeface="Arial Black" panose="020B0A04020102020204" pitchFamily="34" charset="0"/>
              </a:rPr>
              <a:t> </a:t>
            </a:r>
            <a:r>
              <a:rPr lang="ru-RU" dirty="0" smtClean="0">
                <a:latin typeface="Arial Black" panose="020B0A04020102020204" pitchFamily="34" charset="0"/>
              </a:rPr>
              <a:t>- з </a:t>
            </a:r>
            <a:r>
              <a:rPr lang="uk-UA" dirty="0" smtClean="0">
                <a:latin typeface="Arial Black" panose="020B0A04020102020204" pitchFamily="34" charset="0"/>
              </a:rPr>
              <a:t>нержавіючої</a:t>
            </a:r>
            <a:r>
              <a:rPr lang="ru-RU" dirty="0" smtClean="0">
                <a:latin typeface="Arial Black" panose="020B0A04020102020204" pitchFamily="34" charset="0"/>
              </a:rPr>
              <a:t> </a:t>
            </a:r>
            <a:r>
              <a:rPr lang="uk-UA" dirty="0" smtClean="0">
                <a:latin typeface="Arial Black" panose="020B0A04020102020204" pitchFamily="34" charset="0"/>
              </a:rPr>
              <a:t>сталі</a:t>
            </a:r>
            <a:r>
              <a:rPr lang="ru-RU" dirty="0" smtClean="0">
                <a:latin typeface="Arial Black" panose="020B0A04020102020204" pitchFamily="34" charset="0"/>
              </a:rPr>
              <a:t>, </a:t>
            </a:r>
            <a:r>
              <a:rPr lang="uk-UA" dirty="0" smtClean="0">
                <a:latin typeface="Arial Black" panose="020B0A04020102020204" pitchFamily="34" charset="0"/>
              </a:rPr>
              <a:t>верхня</a:t>
            </a:r>
            <a:r>
              <a:rPr lang="ru-RU" dirty="0" smtClean="0">
                <a:latin typeface="Arial Black" panose="020B0A04020102020204" pitchFamily="34" charset="0"/>
              </a:rPr>
              <a:t> </a:t>
            </a:r>
            <a:r>
              <a:rPr lang="uk-UA" dirty="0" smtClean="0">
                <a:latin typeface="Arial Black" panose="020B0A04020102020204" pitchFamily="34" charset="0"/>
              </a:rPr>
              <a:t>кришка</a:t>
            </a:r>
            <a:r>
              <a:rPr lang="ru-RU" dirty="0" smtClean="0">
                <a:latin typeface="Arial Black" panose="020B0A04020102020204" pitchFamily="34" charset="0"/>
              </a:rPr>
              <a:t> </a:t>
            </a:r>
            <a:r>
              <a:rPr lang="uk-UA" dirty="0" smtClean="0">
                <a:latin typeface="Arial Black" panose="020B0A04020102020204" pitchFamily="34" charset="0"/>
              </a:rPr>
              <a:t>міксера</a:t>
            </a:r>
            <a:r>
              <a:rPr lang="ru-RU" dirty="0" smtClean="0">
                <a:latin typeface="Arial Black" panose="020B0A04020102020204" pitchFamily="34" charset="0"/>
              </a:rPr>
              <a:t> </a:t>
            </a:r>
            <a:r>
              <a:rPr lang="ru-RU" dirty="0" smtClean="0">
                <a:latin typeface="Arial Black" panose="020B0A04020102020204" pitchFamily="34" charset="0"/>
              </a:rPr>
              <a:t>- з </a:t>
            </a:r>
            <a:r>
              <a:rPr lang="uk-UA" dirty="0" smtClean="0">
                <a:latin typeface="Arial Black" panose="020B0A04020102020204" pitchFamily="34" charset="0"/>
              </a:rPr>
              <a:t>спеціального</a:t>
            </a:r>
            <a:r>
              <a:rPr lang="ru-RU" dirty="0" smtClean="0">
                <a:latin typeface="Arial Black" panose="020B0A04020102020204" pitchFamily="34" charset="0"/>
              </a:rPr>
              <a:t> </a:t>
            </a:r>
            <a:r>
              <a:rPr lang="uk-UA" dirty="0" smtClean="0">
                <a:latin typeface="Arial Black" panose="020B0A04020102020204" pitchFamily="34" charset="0"/>
              </a:rPr>
              <a:t>високоміцного</a:t>
            </a:r>
            <a:r>
              <a:rPr lang="ru-RU" dirty="0" smtClean="0">
                <a:latin typeface="Arial Black" panose="020B0A04020102020204" pitchFamily="34" charset="0"/>
              </a:rPr>
              <a:t> </a:t>
            </a:r>
            <a:r>
              <a:rPr lang="ru-RU" dirty="0" smtClean="0">
                <a:latin typeface="Arial Black" panose="020B0A04020102020204" pitchFamily="34" charset="0"/>
              </a:rPr>
              <a:t>пластика, </a:t>
            </a:r>
            <a:r>
              <a:rPr lang="uk-UA" dirty="0" smtClean="0">
                <a:latin typeface="Arial Black" panose="020B0A04020102020204" pitchFamily="34" charset="0"/>
              </a:rPr>
              <a:t>рухомі</a:t>
            </a:r>
            <a:r>
              <a:rPr lang="ru-RU" dirty="0" smtClean="0">
                <a:latin typeface="Arial Black" panose="020B0A04020102020204" pitchFamily="34" charset="0"/>
              </a:rPr>
              <a:t> </a:t>
            </a:r>
            <a:r>
              <a:rPr lang="uk-UA" dirty="0" smtClean="0">
                <a:latin typeface="Arial Black" panose="020B0A04020102020204" pitchFamily="34" charset="0"/>
              </a:rPr>
              <a:t>частини</a:t>
            </a:r>
            <a:r>
              <a:rPr lang="ru-RU" dirty="0" smtClean="0">
                <a:latin typeface="Arial Black" panose="020B0A04020102020204" pitchFamily="34" charset="0"/>
              </a:rPr>
              <a:t> </a:t>
            </a:r>
            <a:r>
              <a:rPr lang="ru-RU" dirty="0" smtClean="0">
                <a:latin typeface="Arial Black" panose="020B0A04020102020204" pitchFamily="34" charset="0"/>
              </a:rPr>
              <a:t>- </a:t>
            </a:r>
            <a:r>
              <a:rPr lang="uk-UA" dirty="0" smtClean="0">
                <a:latin typeface="Arial Black" panose="020B0A04020102020204" pitchFamily="34" charset="0"/>
              </a:rPr>
              <a:t>зі</a:t>
            </a:r>
            <a:r>
              <a:rPr lang="ru-RU" dirty="0" smtClean="0">
                <a:latin typeface="Arial Black" panose="020B0A04020102020204" pitchFamily="34" charset="0"/>
              </a:rPr>
              <a:t> </a:t>
            </a:r>
            <a:r>
              <a:rPr lang="uk-UA" dirty="0" smtClean="0">
                <a:latin typeface="Arial Black" panose="020B0A04020102020204" pitchFamily="34" charset="0"/>
              </a:rPr>
              <a:t>спеціальної</a:t>
            </a:r>
            <a:r>
              <a:rPr lang="ru-RU" dirty="0" smtClean="0">
                <a:latin typeface="Arial Black" panose="020B0A04020102020204" pitchFamily="34" charset="0"/>
              </a:rPr>
              <a:t> </a:t>
            </a:r>
            <a:r>
              <a:rPr lang="uk-UA" dirty="0" smtClean="0">
                <a:latin typeface="Arial Black" panose="020B0A04020102020204" pitchFamily="34" charset="0"/>
              </a:rPr>
              <a:t>сталі</a:t>
            </a:r>
            <a:r>
              <a:rPr lang="ru-RU" dirty="0" smtClean="0">
                <a:latin typeface="Arial Black" panose="020B0A04020102020204" pitchFamily="34" charset="0"/>
              </a:rPr>
              <a:t>.</a:t>
            </a:r>
            <a:endParaRPr lang="ru-RU" dirty="0" smtClean="0">
              <a:latin typeface="Arial Black" panose="020B0A04020102020204" pitchFamily="34" charset="0"/>
            </a:endParaRPr>
          </a:p>
          <a:p>
            <a:pPr indent="360000"/>
            <a:r>
              <a:rPr lang="uk-UA" dirty="0" smtClean="0">
                <a:latin typeface="Arial Black" panose="020B0A04020102020204" pitchFamily="34" charset="0"/>
              </a:rPr>
              <a:t>Захисна</a:t>
            </a:r>
            <a:r>
              <a:rPr lang="ru-RU" dirty="0" smtClean="0">
                <a:latin typeface="Arial Black" panose="020B0A04020102020204" pitchFamily="34" charset="0"/>
              </a:rPr>
              <a:t> </a:t>
            </a:r>
            <a:r>
              <a:rPr lang="uk-UA" dirty="0" smtClean="0">
                <a:latin typeface="Arial Black" panose="020B0A04020102020204" pitchFamily="34" charset="0"/>
              </a:rPr>
              <a:t>решітка</a:t>
            </a:r>
            <a:r>
              <a:rPr lang="ru-RU" dirty="0" smtClean="0">
                <a:latin typeface="Arial Black" panose="020B0A04020102020204" pitchFamily="34" charset="0"/>
              </a:rPr>
              <a:t> </a:t>
            </a:r>
            <a:r>
              <a:rPr lang="uk-UA" dirty="0" smtClean="0">
                <a:latin typeface="Arial Black" panose="020B0A04020102020204" pitchFamily="34" charset="0"/>
              </a:rPr>
              <a:t>має</a:t>
            </a:r>
            <a:r>
              <a:rPr lang="ru-RU" dirty="0" smtClean="0">
                <a:latin typeface="Arial Black" panose="020B0A04020102020204" pitchFamily="34" charset="0"/>
              </a:rPr>
              <a:t> </a:t>
            </a:r>
            <a:r>
              <a:rPr lang="ru-RU" dirty="0" smtClean="0">
                <a:latin typeface="Arial Black" panose="020B0A04020102020204" pitchFamily="34" charset="0"/>
              </a:rPr>
              <a:t>систему </a:t>
            </a:r>
            <a:r>
              <a:rPr lang="uk-UA" dirty="0" smtClean="0">
                <a:latin typeface="Arial Black" panose="020B0A04020102020204" pitchFamily="34" charset="0"/>
              </a:rPr>
              <a:t>блокування</a:t>
            </a:r>
            <a:r>
              <a:rPr lang="ru-RU" dirty="0" smtClean="0">
                <a:latin typeface="Arial Black" panose="020B0A04020102020204" pitchFamily="34" charset="0"/>
              </a:rPr>
              <a:t>. </a:t>
            </a:r>
            <a:r>
              <a:rPr lang="ru-RU" dirty="0" smtClean="0">
                <a:latin typeface="Arial Black" panose="020B0A04020102020204" pitchFamily="34" charset="0"/>
              </a:rPr>
              <a:t>При </a:t>
            </a:r>
            <a:r>
              <a:rPr lang="uk-UA" dirty="0" smtClean="0">
                <a:latin typeface="Arial Black" panose="020B0A04020102020204" pitchFamily="34" charset="0"/>
              </a:rPr>
              <a:t>її</a:t>
            </a:r>
            <a:r>
              <a:rPr lang="ru-RU" dirty="0" smtClean="0">
                <a:latin typeface="Arial Black" panose="020B0A04020102020204" pitchFamily="34" charset="0"/>
              </a:rPr>
              <a:t> </a:t>
            </a:r>
            <a:r>
              <a:rPr lang="uk-UA" dirty="0" smtClean="0">
                <a:latin typeface="Arial Black" panose="020B0A04020102020204" pitchFamily="34" charset="0"/>
              </a:rPr>
              <a:t>підйомі</a:t>
            </a:r>
            <a:r>
              <a:rPr lang="ru-RU" dirty="0" smtClean="0">
                <a:latin typeface="Arial Black" panose="020B0A04020102020204" pitchFamily="34" charset="0"/>
              </a:rPr>
              <a:t> </a:t>
            </a:r>
            <a:r>
              <a:rPr lang="ru-RU" dirty="0" smtClean="0">
                <a:latin typeface="Arial Black" panose="020B0A04020102020204" pitchFamily="34" charset="0"/>
              </a:rPr>
              <a:t>машина </a:t>
            </a:r>
            <a:r>
              <a:rPr lang="uk-UA" dirty="0" smtClean="0">
                <a:latin typeface="Arial Black" panose="020B0A04020102020204" pitchFamily="34" charset="0"/>
              </a:rPr>
              <a:t>зупиняється</a:t>
            </a:r>
            <a:r>
              <a:rPr lang="ru-RU" dirty="0" smtClean="0">
                <a:latin typeface="Arial Black" panose="020B0A04020102020204" pitchFamily="34" charset="0"/>
              </a:rPr>
              <a:t>. </a:t>
            </a:r>
            <a:r>
              <a:rPr lang="ru-RU" dirty="0" smtClean="0">
                <a:latin typeface="Arial Black" panose="020B0A04020102020204" pitchFamily="34" charset="0"/>
              </a:rPr>
              <a:t>Панель </a:t>
            </a:r>
            <a:r>
              <a:rPr lang="uk-UA" dirty="0" smtClean="0">
                <a:latin typeface="Arial Black" panose="020B0A04020102020204" pitchFamily="34" charset="0"/>
              </a:rPr>
              <a:t>управління</a:t>
            </a:r>
            <a:r>
              <a:rPr lang="ru-RU" dirty="0" smtClean="0">
                <a:latin typeface="Arial Black" panose="020B0A04020102020204" pitchFamily="34" charset="0"/>
              </a:rPr>
              <a:t> </a:t>
            </a:r>
            <a:r>
              <a:rPr lang="ru-RU" dirty="0" smtClean="0">
                <a:latin typeface="Arial Black" panose="020B0A04020102020204" pitchFamily="34" charset="0"/>
              </a:rPr>
              <a:t>оснащена таймером з </a:t>
            </a:r>
            <a:r>
              <a:rPr lang="uk-UA" dirty="0" smtClean="0">
                <a:latin typeface="Arial Black" panose="020B0A04020102020204" pitchFamily="34" charset="0"/>
              </a:rPr>
              <a:t>дисплеєм</a:t>
            </a:r>
            <a:r>
              <a:rPr lang="ru-RU" dirty="0" smtClean="0">
                <a:latin typeface="Arial Black" panose="020B0A04020102020204" pitchFamily="34" charset="0"/>
              </a:rPr>
              <a:t> </a:t>
            </a:r>
            <a:r>
              <a:rPr lang="ru-RU" dirty="0" smtClean="0">
                <a:latin typeface="Arial Black" panose="020B0A04020102020204" pitchFamily="34" charset="0"/>
              </a:rPr>
              <a:t>і </a:t>
            </a:r>
            <a:r>
              <a:rPr lang="uk-UA" dirty="0" smtClean="0">
                <a:latin typeface="Arial Black" panose="020B0A04020102020204" pitchFamily="34" charset="0"/>
              </a:rPr>
              <a:t>сенсорними</a:t>
            </a:r>
            <a:r>
              <a:rPr lang="ru-RU" dirty="0" smtClean="0">
                <a:latin typeface="Arial Black" panose="020B0A04020102020204" pitchFamily="34" charset="0"/>
              </a:rPr>
              <a:t> </a:t>
            </a:r>
            <a:r>
              <a:rPr lang="ru-RU" dirty="0" smtClean="0">
                <a:latin typeface="Arial Black" panose="020B0A04020102020204" pitchFamily="34" charset="0"/>
              </a:rPr>
              <a:t>кнопками </a:t>
            </a:r>
            <a:r>
              <a:rPr lang="uk-UA" dirty="0" smtClean="0">
                <a:latin typeface="Arial Black" panose="020B0A04020102020204" pitchFamily="34" charset="0"/>
              </a:rPr>
              <a:t>вибору</a:t>
            </a:r>
            <a:r>
              <a:rPr lang="ru-RU" dirty="0" smtClean="0">
                <a:latin typeface="Arial Black" panose="020B0A04020102020204" pitchFamily="34" charset="0"/>
              </a:rPr>
              <a:t> </a:t>
            </a:r>
            <a:r>
              <a:rPr lang="uk-UA" dirty="0" smtClean="0">
                <a:latin typeface="Arial Black" panose="020B0A04020102020204" pitchFamily="34" charset="0"/>
              </a:rPr>
              <a:t>швидкості</a:t>
            </a:r>
            <a:r>
              <a:rPr lang="ru-RU" dirty="0" smtClean="0">
                <a:latin typeface="Arial Black" panose="020B0A04020102020204" pitchFamily="34" charset="0"/>
              </a:rPr>
              <a:t>.</a:t>
            </a:r>
            <a:endParaRPr lang="ru-RU" dirty="0" smtClean="0">
              <a:latin typeface="Arial Black" panose="020B0A04020102020204" pitchFamily="34" charset="0"/>
            </a:endParaRPr>
          </a:p>
          <a:p>
            <a:pPr indent="360000"/>
            <a:r>
              <a:rPr lang="uk-UA" dirty="0" smtClean="0">
                <a:latin typeface="Arial Black" panose="020B0A04020102020204" pitchFamily="34" charset="0"/>
              </a:rPr>
              <a:t>Переваги</a:t>
            </a:r>
            <a:r>
              <a:rPr lang="ru-RU" dirty="0" smtClean="0">
                <a:latin typeface="Arial Black" panose="020B0A04020102020204" pitchFamily="34" charset="0"/>
              </a:rPr>
              <a:t>:</a:t>
            </a:r>
            <a:endParaRPr lang="ru-RU" dirty="0" smtClean="0">
              <a:latin typeface="Arial Black" panose="020B0A04020102020204" pitchFamily="34" charset="0"/>
            </a:endParaRPr>
          </a:p>
          <a:p>
            <a:pPr indent="360000"/>
            <a:r>
              <a:rPr lang="ru-RU" dirty="0" smtClean="0">
                <a:latin typeface="Arial Black" panose="020B0A04020102020204" pitchFamily="34" charset="0"/>
              </a:rPr>
              <a:t>- </a:t>
            </a:r>
            <a:r>
              <a:rPr lang="uk-UA" dirty="0" smtClean="0">
                <a:latin typeface="Arial Black" panose="020B0A04020102020204" pitchFamily="34" charset="0"/>
              </a:rPr>
              <a:t>можливість</a:t>
            </a:r>
            <a:r>
              <a:rPr lang="ru-RU" dirty="0" smtClean="0">
                <a:latin typeface="Arial Black" panose="020B0A04020102020204" pitchFamily="34" charset="0"/>
              </a:rPr>
              <a:t> </a:t>
            </a:r>
            <a:r>
              <a:rPr lang="uk-UA" dirty="0" smtClean="0">
                <a:latin typeface="Arial Black" panose="020B0A04020102020204" pitchFamily="34" charset="0"/>
              </a:rPr>
              <a:t>швидкої</a:t>
            </a:r>
            <a:r>
              <a:rPr lang="ru-RU" dirty="0" smtClean="0">
                <a:latin typeface="Arial Black" panose="020B0A04020102020204" pitchFamily="34" charset="0"/>
              </a:rPr>
              <a:t> </a:t>
            </a:r>
            <a:r>
              <a:rPr lang="uk-UA" dirty="0" smtClean="0">
                <a:latin typeface="Arial Black" panose="020B0A04020102020204" pitchFamily="34" charset="0"/>
              </a:rPr>
              <a:t>заміни</a:t>
            </a:r>
            <a:r>
              <a:rPr lang="ru-RU" dirty="0" smtClean="0">
                <a:latin typeface="Arial Black" panose="020B0A04020102020204" pitchFamily="34" charset="0"/>
              </a:rPr>
              <a:t> </a:t>
            </a:r>
            <a:r>
              <a:rPr lang="uk-UA" dirty="0" smtClean="0">
                <a:latin typeface="Arial Black" panose="020B0A04020102020204" pitchFamily="34" charset="0"/>
              </a:rPr>
              <a:t>діжі</a:t>
            </a:r>
            <a:r>
              <a:rPr lang="ru-RU" dirty="0" smtClean="0">
                <a:latin typeface="Arial Black" panose="020B0A04020102020204" pitchFamily="34" charset="0"/>
              </a:rPr>
              <a:t> </a:t>
            </a:r>
            <a:r>
              <a:rPr lang="ru-RU" dirty="0" smtClean="0">
                <a:latin typeface="Arial Black" panose="020B0A04020102020204" pitchFamily="34" charset="0"/>
              </a:rPr>
              <a:t>(4 сек);</a:t>
            </a:r>
          </a:p>
          <a:p>
            <a:pPr indent="360000"/>
            <a:r>
              <a:rPr lang="ru-RU" dirty="0" smtClean="0">
                <a:latin typeface="Arial Black" panose="020B0A04020102020204" pitchFamily="34" charset="0"/>
              </a:rPr>
              <a:t>- </a:t>
            </a:r>
            <a:r>
              <a:rPr lang="uk-UA" dirty="0" smtClean="0">
                <a:latin typeface="Arial Black" panose="020B0A04020102020204" pitchFamily="34" charset="0"/>
              </a:rPr>
              <a:t>автоматичне</a:t>
            </a:r>
            <a:r>
              <a:rPr lang="ru-RU" dirty="0" smtClean="0">
                <a:latin typeface="Arial Black" panose="020B0A04020102020204" pitchFamily="34" charset="0"/>
              </a:rPr>
              <a:t> </a:t>
            </a:r>
            <a:r>
              <a:rPr lang="uk-UA" dirty="0" smtClean="0">
                <a:latin typeface="Arial Black" panose="020B0A04020102020204" pitchFamily="34" charset="0"/>
              </a:rPr>
              <a:t>опускання</a:t>
            </a:r>
            <a:r>
              <a:rPr lang="ru-RU" dirty="0" smtClean="0">
                <a:latin typeface="Arial Black" panose="020B0A04020102020204" pitchFamily="34" charset="0"/>
              </a:rPr>
              <a:t> </a:t>
            </a:r>
            <a:r>
              <a:rPr lang="uk-UA" dirty="0" smtClean="0">
                <a:latin typeface="Arial Black" panose="020B0A04020102020204" pitchFamily="34" charset="0"/>
              </a:rPr>
              <a:t>діжі</a:t>
            </a:r>
            <a:r>
              <a:rPr lang="ru-RU" dirty="0" smtClean="0">
                <a:latin typeface="Arial Black" panose="020B0A04020102020204" pitchFamily="34" charset="0"/>
              </a:rPr>
              <a:t>;</a:t>
            </a:r>
            <a:endParaRPr lang="ru-RU" dirty="0" smtClean="0">
              <a:latin typeface="Arial Black" panose="020B0A04020102020204" pitchFamily="34" charset="0"/>
            </a:endParaRPr>
          </a:p>
          <a:p>
            <a:pPr indent="360000"/>
            <a:r>
              <a:rPr lang="ru-RU" dirty="0" smtClean="0">
                <a:latin typeface="Arial Black" panose="020B0A04020102020204" pitchFamily="34" charset="0"/>
              </a:rPr>
              <a:t>- </a:t>
            </a:r>
            <a:r>
              <a:rPr lang="uk-UA" dirty="0" smtClean="0">
                <a:latin typeface="Arial Black" panose="020B0A04020102020204" pitchFamily="34" charset="0"/>
              </a:rPr>
              <a:t>регульовані</a:t>
            </a:r>
            <a:r>
              <a:rPr lang="ru-RU" dirty="0" smtClean="0">
                <a:latin typeface="Arial Black" panose="020B0A04020102020204" pitchFamily="34" charset="0"/>
              </a:rPr>
              <a:t> </a:t>
            </a:r>
            <a:r>
              <a:rPr lang="ru-RU" dirty="0" smtClean="0">
                <a:latin typeface="Arial Black" panose="020B0A04020102020204" pitchFamily="34" charset="0"/>
              </a:rPr>
              <a:t>по </a:t>
            </a:r>
            <a:r>
              <a:rPr lang="uk-UA" dirty="0" smtClean="0">
                <a:latin typeface="Arial Black" panose="020B0A04020102020204" pitchFamily="34" charset="0"/>
              </a:rPr>
              <a:t>висоті</a:t>
            </a:r>
            <a:r>
              <a:rPr lang="ru-RU" dirty="0" smtClean="0">
                <a:latin typeface="Arial Black" panose="020B0A04020102020204" pitchFamily="34" charset="0"/>
              </a:rPr>
              <a:t> </a:t>
            </a:r>
            <a:r>
              <a:rPr lang="uk-UA" dirty="0" smtClean="0">
                <a:latin typeface="Arial Black" panose="020B0A04020102020204" pitchFamily="34" charset="0"/>
              </a:rPr>
              <a:t>ніжки</a:t>
            </a:r>
            <a:r>
              <a:rPr lang="ru-RU" dirty="0" smtClean="0">
                <a:latin typeface="Arial Black" panose="020B0A04020102020204" pitchFamily="34" charset="0"/>
              </a:rPr>
              <a:t>, </a:t>
            </a:r>
            <a:r>
              <a:rPr lang="uk-UA" dirty="0" smtClean="0">
                <a:latin typeface="Arial Black" panose="020B0A04020102020204" pitchFamily="34" charset="0"/>
              </a:rPr>
              <a:t>виготовлені</a:t>
            </a:r>
            <a:r>
              <a:rPr lang="ru-RU" dirty="0" smtClean="0">
                <a:latin typeface="Arial Black" panose="020B0A04020102020204" pitchFamily="34" charset="0"/>
              </a:rPr>
              <a:t> </a:t>
            </a:r>
            <a:r>
              <a:rPr lang="ru-RU" dirty="0" smtClean="0">
                <a:latin typeface="Arial Black" panose="020B0A04020102020204" pitchFamily="34" charset="0"/>
              </a:rPr>
              <a:t>з </a:t>
            </a:r>
            <a:r>
              <a:rPr lang="uk-UA" dirty="0" smtClean="0">
                <a:latin typeface="Arial Black" panose="020B0A04020102020204" pitchFamily="34" charset="0"/>
              </a:rPr>
              <a:t>нержавіючої</a:t>
            </a:r>
            <a:r>
              <a:rPr lang="ru-RU" dirty="0" smtClean="0">
                <a:latin typeface="Arial Black" panose="020B0A04020102020204" pitchFamily="34" charset="0"/>
              </a:rPr>
              <a:t> </a:t>
            </a:r>
            <a:r>
              <a:rPr lang="uk-UA" dirty="0" smtClean="0">
                <a:latin typeface="Arial Black" panose="020B0A04020102020204" pitchFamily="34" charset="0"/>
              </a:rPr>
              <a:t>сталі</a:t>
            </a:r>
            <a:r>
              <a:rPr lang="ru-RU" dirty="0" smtClean="0">
                <a:latin typeface="Arial Black" panose="020B0A04020102020204" pitchFamily="34" charset="0"/>
              </a:rPr>
              <a:t>;</a:t>
            </a:r>
            <a:endParaRPr lang="ru-RU" dirty="0" smtClean="0">
              <a:latin typeface="Arial Black" panose="020B0A04020102020204" pitchFamily="34" charset="0"/>
            </a:endParaRPr>
          </a:p>
          <a:p>
            <a:pPr indent="360000"/>
            <a:r>
              <a:rPr lang="ru-RU" dirty="0" smtClean="0">
                <a:latin typeface="Arial Black" panose="020B0A04020102020204" pitchFamily="34" charset="0"/>
              </a:rPr>
              <a:t>- </a:t>
            </a:r>
            <a:r>
              <a:rPr lang="uk-UA" dirty="0" smtClean="0">
                <a:latin typeface="Arial Black" panose="020B0A04020102020204" pitchFamily="34" charset="0"/>
              </a:rPr>
              <a:t>можливість</a:t>
            </a:r>
            <a:r>
              <a:rPr lang="ru-RU" dirty="0" smtClean="0">
                <a:latin typeface="Arial Black" panose="020B0A04020102020204" pitchFamily="34" charset="0"/>
              </a:rPr>
              <a:t> </a:t>
            </a:r>
            <a:r>
              <a:rPr lang="uk-UA" dirty="0" smtClean="0">
                <a:latin typeface="Arial Black" panose="020B0A04020102020204" pitchFamily="34" charset="0"/>
              </a:rPr>
              <a:t>додаткової</a:t>
            </a:r>
            <a:r>
              <a:rPr lang="ru-RU" dirty="0" smtClean="0">
                <a:latin typeface="Arial Black" panose="020B0A04020102020204" pitchFamily="34" charset="0"/>
              </a:rPr>
              <a:t> </a:t>
            </a:r>
            <a:r>
              <a:rPr lang="uk-UA" dirty="0" smtClean="0">
                <a:latin typeface="Arial Black" panose="020B0A04020102020204" pitchFamily="34" charset="0"/>
              </a:rPr>
              <a:t>комплектації</a:t>
            </a:r>
            <a:r>
              <a:rPr lang="ru-RU" dirty="0" smtClean="0">
                <a:latin typeface="Arial Black" panose="020B0A04020102020204" pitchFamily="34" charset="0"/>
              </a:rPr>
              <a:t> </a:t>
            </a:r>
            <a:r>
              <a:rPr lang="ru-RU" dirty="0" smtClean="0">
                <a:latin typeface="Arial Black" panose="020B0A04020102020204" pitchFamily="34" charset="0"/>
              </a:rPr>
              <a:t>машин </a:t>
            </a:r>
            <a:r>
              <a:rPr lang="uk-UA" dirty="0" smtClean="0">
                <a:latin typeface="Arial Black" panose="020B0A04020102020204" pitchFamily="34" charset="0"/>
              </a:rPr>
              <a:t>діжами</a:t>
            </a:r>
            <a:r>
              <a:rPr lang="ru-RU" dirty="0" smtClean="0">
                <a:latin typeface="Arial Black" panose="020B0A04020102020204" pitchFamily="34" charset="0"/>
              </a:rPr>
              <a:t> </a:t>
            </a:r>
            <a:r>
              <a:rPr lang="uk-UA" dirty="0" smtClean="0">
                <a:latin typeface="Arial Black" panose="020B0A04020102020204" pitchFamily="34" charset="0"/>
              </a:rPr>
              <a:t>меншого</a:t>
            </a:r>
            <a:r>
              <a:rPr lang="ru-RU" dirty="0" smtClean="0">
                <a:latin typeface="Arial Black" panose="020B0A04020102020204" pitchFamily="34" charset="0"/>
              </a:rPr>
              <a:t> </a:t>
            </a:r>
            <a:r>
              <a:rPr lang="uk-UA" dirty="0" smtClean="0">
                <a:latin typeface="Arial Black" panose="020B0A04020102020204" pitchFamily="34" charset="0"/>
              </a:rPr>
              <a:t>обсягу</a:t>
            </a:r>
            <a:r>
              <a:rPr lang="ru-RU" dirty="0" smtClean="0">
                <a:latin typeface="Arial Black" panose="020B0A04020102020204" pitchFamily="34" charset="0"/>
              </a:rPr>
              <a:t>.</a:t>
            </a:r>
            <a:endParaRPr lang="ru-RU" dirty="0" smtClean="0">
              <a:latin typeface="Arial Black" panose="020B0A04020102020204" pitchFamily="34" charset="0"/>
            </a:endParaRPr>
          </a:p>
          <a:p>
            <a:pPr indent="360000"/>
            <a:r>
              <a:rPr lang="uk-UA" dirty="0" smtClean="0">
                <a:latin typeface="Arial Black" panose="020B0A04020102020204" pitchFamily="34" charset="0"/>
              </a:rPr>
              <a:t>Постачальники</a:t>
            </a:r>
            <a:r>
              <a:rPr lang="ru-RU" dirty="0" smtClean="0">
                <a:latin typeface="Arial Black" panose="020B0A04020102020204" pitchFamily="34" charset="0"/>
              </a:rPr>
              <a:t>: </a:t>
            </a:r>
            <a:r>
              <a:rPr lang="en-US" dirty="0" smtClean="0">
                <a:latin typeface="Arial Black" panose="020B0A04020102020204" pitchFamily="34" charset="0"/>
              </a:rPr>
              <a:t>TEKNO STAMAP </a:t>
            </a:r>
            <a:r>
              <a:rPr lang="en-US" dirty="0" smtClean="0">
                <a:latin typeface="Arial Black" panose="020B0A04020102020204" pitchFamily="34" charset="0"/>
              </a:rPr>
              <a:t>(</a:t>
            </a:r>
            <a:r>
              <a:rPr lang="uk-UA" dirty="0" smtClean="0">
                <a:latin typeface="Arial Black" panose="020B0A04020102020204" pitchFamily="34" charset="0"/>
              </a:rPr>
              <a:t>Італія</a:t>
            </a:r>
            <a:r>
              <a:rPr lang="ru-RU" dirty="0" smtClean="0">
                <a:latin typeface="Arial Black" panose="020B0A04020102020204" pitchFamily="34" charset="0"/>
              </a:rPr>
              <a:t>).</a:t>
            </a:r>
            <a:endParaRPr lang="ru-RU" dirty="0">
              <a:latin typeface="Arial Black" panose="020B0A04020102020204" pitchFamily="34" charset="0"/>
            </a:endParaRPr>
          </a:p>
        </p:txBody>
      </p:sp>
    </p:spTree>
    <p:extLst>
      <p:ext uri="{BB962C8B-B14F-4D97-AF65-F5344CB8AC3E}">
        <p14:creationId xmlns:p14="http://schemas.microsoft.com/office/powerpoint/2010/main" val="320213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err="1" smtClean="0">
                <a:ln w="22225">
                  <a:solidFill>
                    <a:schemeClr val="accent5"/>
                  </a:solidFill>
                  <a:prstDash val="solid"/>
                </a:ln>
                <a:solidFill>
                  <a:schemeClr val="accent2">
                    <a:lumMod val="40000"/>
                    <a:lumOff val="60000"/>
                  </a:schemeClr>
                </a:solidFill>
                <a:latin typeface="Arial Black" panose="020B0A04020102020204" pitchFamily="34" charset="0"/>
              </a:rPr>
              <a:t>Міксер</a:t>
            </a:r>
            <a:r>
              <a:rPr lang="ru-RU" sz="3200" b="1" dirty="0" smtClean="0">
                <a:ln w="22225">
                  <a:solidFill>
                    <a:schemeClr val="accent5"/>
                  </a:solidFill>
                  <a:prstDash val="solid"/>
                </a:ln>
                <a:solidFill>
                  <a:schemeClr val="accent2">
                    <a:lumMod val="40000"/>
                    <a:lumOff val="60000"/>
                  </a:schemeClr>
                </a:solidFill>
                <a:latin typeface="Arial Black" panose="020B0A04020102020204" pitchFamily="34" charset="0"/>
              </a:rPr>
              <a:t> </a:t>
            </a:r>
            <a:r>
              <a:rPr lang="en-US" sz="3200" b="1" dirty="0" smtClean="0">
                <a:ln w="22225">
                  <a:solidFill>
                    <a:schemeClr val="accent5"/>
                  </a:solidFill>
                  <a:prstDash val="solid"/>
                </a:ln>
                <a:solidFill>
                  <a:schemeClr val="accent2">
                    <a:lumMod val="40000"/>
                    <a:lumOff val="60000"/>
                  </a:schemeClr>
                </a:solidFill>
                <a:latin typeface="Arial Black" panose="020B0A04020102020204" pitchFamily="34" charset="0"/>
              </a:rPr>
              <a:t>SIRMAN SIRIO 2 </a:t>
            </a:r>
            <a:r>
              <a:rPr lang="ru-RU" sz="3200" b="1" dirty="0" smtClean="0">
                <a:ln w="22225">
                  <a:solidFill>
                    <a:schemeClr val="accent5"/>
                  </a:solidFill>
                  <a:prstDash val="solid"/>
                </a:ln>
                <a:solidFill>
                  <a:schemeClr val="accent2">
                    <a:lumMod val="40000"/>
                    <a:lumOff val="60000"/>
                  </a:schemeClr>
                </a:solidFill>
                <a:latin typeface="Arial Black" panose="020B0A04020102020204" pitchFamily="34" charset="0"/>
              </a:rPr>
              <a:t>хром СЕ</a:t>
            </a:r>
            <a:endParaRPr lang="ru-RU" sz="3200" b="1" dirty="0">
              <a:ln w="22225">
                <a:solidFill>
                  <a:schemeClr val="accent5"/>
                </a:solidFill>
                <a:prstDash val="solid"/>
              </a:ln>
              <a:solidFill>
                <a:schemeClr val="accent2">
                  <a:lumMod val="40000"/>
                  <a:lumOff val="60000"/>
                </a:schemeClr>
              </a:solidFill>
              <a:latin typeface="Arial Black" panose="020B0A04020102020204" pitchFamily="34" charset="0"/>
            </a:endParaRPr>
          </a:p>
        </p:txBody>
      </p:sp>
      <p:pic>
        <p:nvPicPr>
          <p:cNvPr id="4" name="Объект 3"/>
          <p:cNvPicPr>
            <a:picLocks noGrp="1"/>
          </p:cNvPicPr>
          <p:nvPr>
            <p:ph idx="1"/>
          </p:nvPr>
        </p:nvPicPr>
        <p:blipFill rotWithShape="1">
          <a:blip r:embed="rId2">
            <a:extLst>
              <a:ext uri="{28A0092B-C50C-407E-A947-70E740481C1C}">
                <a14:useLocalDpi xmlns:a14="http://schemas.microsoft.com/office/drawing/2010/main" val="0"/>
              </a:ext>
            </a:extLst>
          </a:blip>
          <a:srcRect l="21284" r="22327" b="5010"/>
          <a:stretch/>
        </p:blipFill>
        <p:spPr>
          <a:xfrm>
            <a:off x="0" y="1690688"/>
            <a:ext cx="2960914" cy="4120177"/>
          </a:xfrm>
          <a:prstGeom prst="rect">
            <a:avLst/>
          </a:prstGeom>
        </p:spPr>
      </p:pic>
      <p:sp>
        <p:nvSpPr>
          <p:cNvPr id="5" name="TextBox 4"/>
          <p:cNvSpPr txBox="1"/>
          <p:nvPr/>
        </p:nvSpPr>
        <p:spPr>
          <a:xfrm>
            <a:off x="2644256" y="1811159"/>
            <a:ext cx="7530258" cy="2169825"/>
          </a:xfrm>
          <a:prstGeom prst="rect">
            <a:avLst/>
          </a:prstGeom>
          <a:noFill/>
        </p:spPr>
        <p:txBody>
          <a:bodyPr wrap="square" rtlCol="0">
            <a:spAutoFit/>
          </a:bodyPr>
          <a:lstStyle/>
          <a:p>
            <a:pPr indent="360000" algn="just">
              <a:lnSpc>
                <a:spcPct val="150000"/>
              </a:lnSpc>
            </a:pPr>
            <a:r>
              <a:rPr lang="uk-UA" dirty="0" smtClean="0">
                <a:latin typeface="Arial Black" panose="020B0A04020102020204" pitchFamily="34" charset="0"/>
              </a:rPr>
              <a:t>Міксер</a:t>
            </a:r>
            <a:r>
              <a:rPr lang="ru-RU" dirty="0" smtClean="0">
                <a:latin typeface="Arial Black" panose="020B0A04020102020204" pitchFamily="34" charset="0"/>
              </a:rPr>
              <a:t> </a:t>
            </a:r>
            <a:r>
              <a:rPr lang="ru-RU" dirty="0" smtClean="0">
                <a:latin typeface="Arial Black" panose="020B0A04020102020204" pitchFamily="34" charset="0"/>
              </a:rPr>
              <a:t>SIRIO 2 хром СЕ без </a:t>
            </a:r>
            <a:r>
              <a:rPr lang="uk-UA" dirty="0" smtClean="0">
                <a:latin typeface="Arial Black" panose="020B0A04020102020204" pitchFamily="34" charset="0"/>
              </a:rPr>
              <a:t>зайвих</a:t>
            </a:r>
            <a:r>
              <a:rPr lang="ru-RU" dirty="0" smtClean="0">
                <a:latin typeface="Arial Black" panose="020B0A04020102020204" pitchFamily="34" charset="0"/>
              </a:rPr>
              <a:t> </a:t>
            </a:r>
            <a:r>
              <a:rPr lang="uk-UA" dirty="0" smtClean="0">
                <a:latin typeface="Arial Black" panose="020B0A04020102020204" pitchFamily="34" charset="0"/>
              </a:rPr>
              <a:t>зусиль</a:t>
            </a:r>
            <a:r>
              <a:rPr lang="ru-RU" dirty="0" smtClean="0">
                <a:latin typeface="Arial Black" panose="020B0A04020102020204" pitchFamily="34" charset="0"/>
              </a:rPr>
              <a:t> </a:t>
            </a:r>
            <a:r>
              <a:rPr lang="uk-UA" dirty="0" smtClean="0">
                <a:latin typeface="Arial Black" panose="020B0A04020102020204" pitchFamily="34" charset="0"/>
              </a:rPr>
              <a:t>впорається</a:t>
            </a:r>
            <a:r>
              <a:rPr lang="ru-RU" dirty="0" smtClean="0">
                <a:latin typeface="Arial Black" panose="020B0A04020102020204" pitchFamily="34" charset="0"/>
              </a:rPr>
              <a:t> </a:t>
            </a:r>
            <a:r>
              <a:rPr lang="ru-RU" dirty="0" smtClean="0">
                <a:latin typeface="Arial Black" panose="020B0A04020102020204" pitchFamily="34" charset="0"/>
              </a:rPr>
              <a:t>з </a:t>
            </a:r>
            <a:r>
              <a:rPr lang="uk-UA" dirty="0" smtClean="0">
                <a:latin typeface="Arial Black" panose="020B0A04020102020204" pitchFamily="34" charset="0"/>
              </a:rPr>
              <a:t>приготуванням</a:t>
            </a:r>
            <a:r>
              <a:rPr lang="ru-RU" dirty="0" smtClean="0">
                <a:latin typeface="Arial Black" panose="020B0A04020102020204" pitchFamily="34" charset="0"/>
              </a:rPr>
              <a:t> </a:t>
            </a:r>
            <a:r>
              <a:rPr lang="uk-UA" dirty="0" smtClean="0">
                <a:latin typeface="Arial Black" panose="020B0A04020102020204" pitchFamily="34" charset="0"/>
              </a:rPr>
              <a:t>молочних</a:t>
            </a:r>
            <a:r>
              <a:rPr lang="ru-RU" dirty="0" smtClean="0">
                <a:latin typeface="Arial Black" panose="020B0A04020102020204" pitchFamily="34" charset="0"/>
              </a:rPr>
              <a:t> </a:t>
            </a:r>
            <a:r>
              <a:rPr lang="uk-UA" dirty="0" smtClean="0">
                <a:latin typeface="Arial Black" panose="020B0A04020102020204" pitchFamily="34" charset="0"/>
              </a:rPr>
              <a:t>коктейлів</a:t>
            </a:r>
            <a:r>
              <a:rPr lang="ru-RU" dirty="0" smtClean="0">
                <a:latin typeface="Arial Black" panose="020B0A04020102020204" pitchFamily="34" charset="0"/>
              </a:rPr>
              <a:t>, </a:t>
            </a:r>
            <a:r>
              <a:rPr lang="uk-UA" dirty="0" smtClean="0">
                <a:latin typeface="Arial Black" panose="020B0A04020102020204" pitchFamily="34" charset="0"/>
              </a:rPr>
              <a:t>різної</a:t>
            </a:r>
            <a:r>
              <a:rPr lang="ru-RU" dirty="0" smtClean="0">
                <a:latin typeface="Arial Black" panose="020B0A04020102020204" pitchFamily="34" charset="0"/>
              </a:rPr>
              <a:t> </a:t>
            </a:r>
            <a:r>
              <a:rPr lang="uk-UA" dirty="0" smtClean="0">
                <a:latin typeface="Arial Black" panose="020B0A04020102020204" pitchFamily="34" charset="0"/>
              </a:rPr>
              <a:t>консистенції</a:t>
            </a:r>
            <a:r>
              <a:rPr lang="ru-RU" dirty="0" smtClean="0">
                <a:latin typeface="Arial Black" panose="020B0A04020102020204" pitchFamily="34" charset="0"/>
              </a:rPr>
              <a:t>. </a:t>
            </a:r>
            <a:r>
              <a:rPr lang="uk-UA" dirty="0" smtClean="0">
                <a:latin typeface="Arial Black" panose="020B0A04020102020204" pitchFamily="34" charset="0"/>
              </a:rPr>
              <a:t>Ця</a:t>
            </a:r>
            <a:r>
              <a:rPr lang="ru-RU" dirty="0" smtClean="0">
                <a:latin typeface="Arial Black" panose="020B0A04020102020204" pitchFamily="34" charset="0"/>
              </a:rPr>
              <a:t> </a:t>
            </a:r>
            <a:r>
              <a:rPr lang="ru-RU" dirty="0" smtClean="0">
                <a:latin typeface="Arial Black" panose="020B0A04020102020204" pitchFamily="34" charset="0"/>
              </a:rPr>
              <a:t>модель </a:t>
            </a:r>
            <a:r>
              <a:rPr lang="uk-UA" dirty="0" smtClean="0">
                <a:latin typeface="Arial Black" panose="020B0A04020102020204" pitchFamily="34" charset="0"/>
              </a:rPr>
              <a:t>розрахована</a:t>
            </a:r>
            <a:r>
              <a:rPr lang="ru-RU" dirty="0" smtClean="0">
                <a:latin typeface="Arial Black" panose="020B0A04020102020204" pitchFamily="34" charset="0"/>
              </a:rPr>
              <a:t> </a:t>
            </a:r>
            <a:r>
              <a:rPr lang="ru-RU" dirty="0" smtClean="0">
                <a:latin typeface="Arial Black" panose="020B0A04020102020204" pitchFamily="34" charset="0"/>
              </a:rPr>
              <a:t>на 2 </a:t>
            </a:r>
            <a:r>
              <a:rPr lang="uk-UA" dirty="0" smtClean="0">
                <a:latin typeface="Arial Black" panose="020B0A04020102020204" pitchFamily="34" charset="0"/>
              </a:rPr>
              <a:t>пластикові</a:t>
            </a:r>
            <a:r>
              <a:rPr lang="ru-RU" dirty="0" smtClean="0">
                <a:latin typeface="Arial Black" panose="020B0A04020102020204" pitchFamily="34" charset="0"/>
              </a:rPr>
              <a:t> </a:t>
            </a:r>
            <a:r>
              <a:rPr lang="ru-RU" dirty="0" smtClean="0">
                <a:latin typeface="Arial Black" panose="020B0A04020102020204" pitchFamily="34" charset="0"/>
              </a:rPr>
              <a:t>склянки </a:t>
            </a:r>
            <a:r>
              <a:rPr lang="uk-UA" dirty="0" smtClean="0">
                <a:latin typeface="Arial Black" panose="020B0A04020102020204" pitchFamily="34" charset="0"/>
              </a:rPr>
              <a:t>об'ємом</a:t>
            </a:r>
            <a:r>
              <a:rPr lang="ru-RU" dirty="0" smtClean="0">
                <a:latin typeface="Arial Black" panose="020B0A04020102020204" pitchFamily="34" charset="0"/>
              </a:rPr>
              <a:t> </a:t>
            </a:r>
            <a:r>
              <a:rPr lang="ru-RU" dirty="0" smtClean="0">
                <a:latin typeface="Arial Black" panose="020B0A04020102020204" pitchFamily="34" charset="0"/>
              </a:rPr>
              <a:t>по 0,65л. Корпус </a:t>
            </a:r>
            <a:r>
              <a:rPr lang="uk-UA" dirty="0" smtClean="0">
                <a:latin typeface="Arial Black" panose="020B0A04020102020204" pitchFamily="34" charset="0"/>
              </a:rPr>
              <a:t>міксера</a:t>
            </a:r>
            <a:r>
              <a:rPr lang="ru-RU" dirty="0" smtClean="0">
                <a:latin typeface="Arial Black" panose="020B0A04020102020204" pitchFamily="34" charset="0"/>
              </a:rPr>
              <a:t> </a:t>
            </a:r>
            <a:r>
              <a:rPr lang="uk-UA" dirty="0" smtClean="0">
                <a:latin typeface="Arial Black" panose="020B0A04020102020204" pitchFamily="34" charset="0"/>
              </a:rPr>
              <a:t>хромований</a:t>
            </a:r>
            <a:r>
              <a:rPr lang="ru-RU" dirty="0" smtClean="0">
                <a:latin typeface="Arial Black" panose="020B0A04020102020204" pitchFamily="34" charset="0"/>
              </a:rPr>
              <a:t>, </a:t>
            </a:r>
            <a:r>
              <a:rPr lang="ru-RU" dirty="0" smtClean="0">
                <a:latin typeface="Arial Black" panose="020B0A04020102020204" pitchFamily="34" charset="0"/>
              </a:rPr>
              <a:t>колона </a:t>
            </a:r>
            <a:r>
              <a:rPr lang="uk-UA" dirty="0" smtClean="0">
                <a:latin typeface="Arial Black" panose="020B0A04020102020204" pitchFamily="34" charset="0"/>
              </a:rPr>
              <a:t>виготовлена</a:t>
            </a:r>
            <a:r>
              <a:rPr lang="ru-RU" dirty="0" smtClean="0">
                <a:latin typeface="Arial Black" panose="020B0A04020102020204" pitchFamily="34" charset="0"/>
              </a:rPr>
              <a:t> </a:t>
            </a:r>
            <a:r>
              <a:rPr lang="ru-RU" dirty="0" smtClean="0">
                <a:latin typeface="Arial Black" panose="020B0A04020102020204" pitchFamily="34" charset="0"/>
              </a:rPr>
              <a:t>з </a:t>
            </a:r>
            <a:r>
              <a:rPr lang="uk-UA" dirty="0" smtClean="0">
                <a:latin typeface="Arial Black" panose="020B0A04020102020204" pitchFamily="34" charset="0"/>
              </a:rPr>
              <a:t>пресованого</a:t>
            </a:r>
            <a:r>
              <a:rPr lang="ru-RU" dirty="0" smtClean="0">
                <a:latin typeface="Arial Black" panose="020B0A04020102020204" pitchFamily="34" charset="0"/>
              </a:rPr>
              <a:t> </a:t>
            </a:r>
            <a:r>
              <a:rPr lang="uk-UA" dirty="0" smtClean="0">
                <a:latin typeface="Arial Black" panose="020B0A04020102020204" pitchFamily="34" charset="0"/>
              </a:rPr>
              <a:t>алюмінію</a:t>
            </a:r>
            <a:r>
              <a:rPr lang="ru-RU" dirty="0" smtClean="0">
                <a:latin typeface="Arial Black" panose="020B0A04020102020204" pitchFamily="34" charset="0"/>
              </a:rPr>
              <a:t>.</a:t>
            </a:r>
            <a:endParaRPr lang="ru-RU" dirty="0">
              <a:latin typeface="Arial Black" panose="020B0A04020102020204" pitchFamily="34" charset="0"/>
            </a:endParaRPr>
          </a:p>
        </p:txBody>
      </p:sp>
    </p:spTree>
    <p:extLst>
      <p:ext uri="{BB962C8B-B14F-4D97-AF65-F5344CB8AC3E}">
        <p14:creationId xmlns:p14="http://schemas.microsoft.com/office/powerpoint/2010/main" val="613800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t>Відсаджувальна машина</a:t>
            </a:r>
            <a:endParaRPr lang="ru-RU" b="1" dirty="0"/>
          </a:p>
        </p:txBody>
      </p:sp>
      <p:pic>
        <p:nvPicPr>
          <p:cNvPr id="1026" name="Picture 2" descr="http://kupiprodai.com.ua/s_images/14545929182589.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417" r="17876" b="7671"/>
          <a:stretch/>
        </p:blipFill>
        <p:spPr bwMode="auto">
          <a:xfrm>
            <a:off x="-1" y="2491840"/>
            <a:ext cx="3701143" cy="43661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17166" y="2251878"/>
            <a:ext cx="8490858" cy="4016484"/>
          </a:xfrm>
          <a:prstGeom prst="rect">
            <a:avLst/>
          </a:prstGeom>
          <a:noFill/>
        </p:spPr>
        <p:txBody>
          <a:bodyPr wrap="square" rtlCol="0">
            <a:spAutoFit/>
          </a:bodyPr>
          <a:lstStyle/>
          <a:p>
            <a:pPr indent="360000" algn="just"/>
            <a:r>
              <a:rPr lang="ru-RU" sz="1700" b="1" dirty="0"/>
              <a:t>TRIOMAX CNC </a:t>
            </a:r>
            <a:r>
              <a:rPr lang="uk-UA" sz="1700" b="1" dirty="0" err="1" smtClean="0"/>
              <a:t>севро</a:t>
            </a:r>
            <a:r>
              <a:rPr lang="ru-RU" sz="1700" b="1" dirty="0" smtClean="0"/>
              <a:t> </a:t>
            </a:r>
            <a:r>
              <a:rPr lang="ru-RU" sz="1700" b="1" dirty="0"/>
              <a:t>- 9 </a:t>
            </a:r>
            <a:r>
              <a:rPr lang="uk-UA" sz="1700" b="1" dirty="0" smtClean="0"/>
              <a:t>рядний самий універсальний сучасний </a:t>
            </a:r>
            <a:r>
              <a:rPr lang="uk-UA" sz="1700" b="1" dirty="0" err="1" smtClean="0"/>
              <a:t>відсадочний</a:t>
            </a:r>
            <a:r>
              <a:rPr lang="uk-UA" sz="1700" b="1" dirty="0" smtClean="0"/>
              <a:t> автомат служить для виробництва печива, пряників, безе, бісквітних коржів, заварних в самому широкому асортименті і формі з начинкою і без. Завдяки широкому вибору насадок, Ви можете робити як одне, двох кольорові продукти, так і триколірні, з джемом як зверху так і всередині у вигляді начинки. Особливістю автомата є установка на базовій версії різних дозуючих головок</a:t>
            </a:r>
            <a:r>
              <a:rPr lang="ru-RU" sz="1700" b="1" dirty="0" smtClean="0"/>
              <a:t>. </a:t>
            </a:r>
            <a:r>
              <a:rPr lang="uk-UA" sz="1700" b="1" dirty="0" smtClean="0"/>
              <a:t>А сучасна цифрова система німецької фірми</a:t>
            </a:r>
            <a:r>
              <a:rPr lang="ru-RU" sz="1700" b="1" dirty="0" smtClean="0"/>
              <a:t> </a:t>
            </a:r>
            <a:r>
              <a:rPr lang="en-US" sz="1700" b="1" dirty="0" err="1"/>
              <a:t>Schaider</a:t>
            </a:r>
            <a:r>
              <a:rPr lang="en-US" sz="1700" b="1" dirty="0"/>
              <a:t> </a:t>
            </a:r>
            <a:r>
              <a:rPr lang="uk-UA" sz="1700" b="1" dirty="0" smtClean="0"/>
              <a:t>з програмним забезпеченням дозволить Вам зручно управляти як рухом листів, так і видами дозування. Від точкового до обертових і різної довжини. На цьому автоматі Ви завжди можете розширити асортимент продукції, що випускається, набуваючи нових насадки або дозуючі головки. </a:t>
            </a:r>
            <a:r>
              <a:rPr lang="ru-RU" sz="1700" b="1" dirty="0" smtClean="0"/>
              <a:t>Автомат </a:t>
            </a:r>
            <a:r>
              <a:rPr lang="uk-UA" sz="1700" b="1" dirty="0" smtClean="0"/>
              <a:t>виготовлений з нержавіючої сталі </a:t>
            </a:r>
            <a:r>
              <a:rPr lang="en-US" sz="1700" b="1" dirty="0" smtClean="0"/>
              <a:t>AISI </a:t>
            </a:r>
            <a:r>
              <a:rPr lang="en-US" sz="1700" b="1" dirty="0"/>
              <a:t>304.</a:t>
            </a:r>
          </a:p>
          <a:p>
            <a:pPr indent="360000" algn="just"/>
            <a:r>
              <a:rPr lang="ru-RU" sz="1700" b="1" dirty="0"/>
              <a:t>Машина типу </a:t>
            </a:r>
            <a:r>
              <a:rPr lang="en-US" sz="1700" b="1" dirty="0"/>
              <a:t>TRIOMAX CNC </a:t>
            </a:r>
            <a:r>
              <a:rPr lang="ru-RU" sz="1700" b="1" dirty="0"/>
              <a:t>в </a:t>
            </a:r>
            <a:r>
              <a:rPr lang="uk-UA" sz="1700" b="1" dirty="0" smtClean="0"/>
              <a:t>залежності від версії може виробляти вироби: одноколірні двоколірні з начинкою, декорацією зверху</a:t>
            </a:r>
            <a:r>
              <a:rPr lang="ru-RU" sz="1700" b="1" dirty="0" smtClean="0"/>
              <a:t>.</a:t>
            </a:r>
            <a:endParaRPr lang="ru-RU" sz="1700" b="1" dirty="0"/>
          </a:p>
        </p:txBody>
      </p:sp>
    </p:spTree>
    <p:extLst>
      <p:ext uri="{BB962C8B-B14F-4D97-AF65-F5344CB8AC3E}">
        <p14:creationId xmlns:p14="http://schemas.microsoft.com/office/powerpoint/2010/main" val="107428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803049"/>
            <a:ext cx="12017829" cy="60549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3265334" y="283419"/>
            <a:ext cx="6865637" cy="461665"/>
          </a:xfrm>
          <a:prstGeom prst="rect">
            <a:avLst/>
          </a:prstGeom>
        </p:spPr>
        <p:txBody>
          <a:bodyPr wrap="square">
            <a:spAutoFit/>
          </a:bodyPr>
          <a:lstStyle/>
          <a:p>
            <a:pPr algn="ctr"/>
            <a:r>
              <a:rPr lang="ru-RU" sz="2400" b="1" dirty="0">
                <a:latin typeface="Arial Black" panose="020B0A04020102020204" pitchFamily="34" charset="0"/>
                <a:ea typeface="Times New Roman" panose="02020603050405020304" pitchFamily="18" charset="0"/>
                <a:cs typeface="Times New Roman" panose="02020603050405020304" pitchFamily="18" charset="0"/>
              </a:rPr>
              <a:t>Кроссворд на тему</a:t>
            </a:r>
            <a:r>
              <a:rPr lang="uk-UA" sz="2400" b="1" dirty="0">
                <a:latin typeface="Arial Black" panose="020B0A04020102020204" pitchFamily="34" charset="0"/>
                <a:ea typeface="Times New Roman" panose="02020603050405020304" pitchFamily="18" charset="0"/>
                <a:cs typeface="Times New Roman" panose="02020603050405020304" pitchFamily="18" charset="0"/>
              </a:rPr>
              <a:t>:</a:t>
            </a:r>
            <a:r>
              <a:rPr lang="ru-RU" sz="2400" b="1" dirty="0">
                <a:latin typeface="Arial Black" panose="020B0A04020102020204" pitchFamily="34" charset="0"/>
                <a:ea typeface="Times New Roman" panose="02020603050405020304" pitchFamily="18" charset="0"/>
                <a:cs typeface="Times New Roman" panose="02020603050405020304" pitchFamily="18" charset="0"/>
              </a:rPr>
              <a:t> "Оборудование"</a:t>
            </a:r>
            <a:r>
              <a:rPr lang="uk-UA" sz="2400" b="1" dirty="0">
                <a:latin typeface="Arial Black" panose="020B0A04020102020204" pitchFamily="34" charset="0"/>
                <a:ea typeface="Times New Roman" panose="02020603050405020304" pitchFamily="18" charset="0"/>
                <a:cs typeface="Times New Roman" panose="02020603050405020304" pitchFamily="18" charset="0"/>
              </a:rPr>
              <a:t>:</a:t>
            </a:r>
            <a:endParaRPr lang="ru-RU" sz="2400" dirty="0"/>
          </a:p>
        </p:txBody>
      </p:sp>
      <p:pic>
        <p:nvPicPr>
          <p:cNvPr id="1027" name="Picture 3" descr="1806_fast_food_boy_chef_holding_up_hamburger_drink_and_french_fries_tn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4"/>
            <a:ext cx="1771650" cy="17033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248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975429" y="444393"/>
            <a:ext cx="576217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400" b="0" i="0" u="none" strike="noStrike" cap="none" normalizeH="0" baseline="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ЛИСТ</a:t>
            </a:r>
            <a:endParaRPr kumimoji="0" lang="ru-RU" altLang="ru-RU"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400" b="0" i="0" u="none" strike="noStrike" cap="none" normalizeH="0" baseline="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Оцінювання роботи на </a:t>
            </a:r>
            <a:r>
              <a:rPr kumimoji="0" lang="uk-UA" altLang="ru-RU" sz="2400" b="0" i="0" u="none" strike="noStrike" cap="none" normalizeH="0" baseline="0" dirty="0" err="1"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уроці</a:t>
            </a:r>
            <a:r>
              <a:rPr kumimoji="0" lang="uk-UA" altLang="ru-RU" sz="2400" b="0" i="0" u="none" strike="noStrike" cap="none" normalizeH="0" baseline="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a:t>
            </a:r>
            <a:endParaRPr kumimoji="0" lang="ru-RU" altLang="ru-RU"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400" b="0" i="0" u="none" strike="noStrike" cap="none" normalizeH="0" baseline="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учня гр. К-6-13/14</a:t>
            </a:r>
            <a:endParaRPr kumimoji="0" lang="ru-RU" altLang="ru-R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536078565"/>
              </p:ext>
            </p:extLst>
          </p:nvPr>
        </p:nvGraphicFramePr>
        <p:xfrm>
          <a:off x="682172" y="1921720"/>
          <a:ext cx="10987316" cy="3898508"/>
        </p:xfrm>
        <a:graphic>
          <a:graphicData uri="http://schemas.openxmlformats.org/drawingml/2006/table">
            <a:tbl>
              <a:tblPr firstRow="1" firstCol="1" bandRow="1">
                <a:tableStyleId>{5C22544A-7EE6-4342-B048-85BDC9FD1C3A}</a:tableStyleId>
              </a:tblPr>
              <a:tblGrid>
                <a:gridCol w="2084686">
                  <a:extLst>
                    <a:ext uri="{9D8B030D-6E8A-4147-A177-3AD203B41FA5}">
                      <a16:colId xmlns:a16="http://schemas.microsoft.com/office/drawing/2014/main" val="2171846189"/>
                    </a:ext>
                  </a:extLst>
                </a:gridCol>
                <a:gridCol w="3211925">
                  <a:extLst>
                    <a:ext uri="{9D8B030D-6E8A-4147-A177-3AD203B41FA5}">
                      <a16:colId xmlns:a16="http://schemas.microsoft.com/office/drawing/2014/main" val="3081231983"/>
                    </a:ext>
                  </a:extLst>
                </a:gridCol>
                <a:gridCol w="2001992">
                  <a:extLst>
                    <a:ext uri="{9D8B030D-6E8A-4147-A177-3AD203B41FA5}">
                      <a16:colId xmlns:a16="http://schemas.microsoft.com/office/drawing/2014/main" val="777982494"/>
                    </a:ext>
                  </a:extLst>
                </a:gridCol>
                <a:gridCol w="1907411">
                  <a:extLst>
                    <a:ext uri="{9D8B030D-6E8A-4147-A177-3AD203B41FA5}">
                      <a16:colId xmlns:a16="http://schemas.microsoft.com/office/drawing/2014/main" val="1424959045"/>
                    </a:ext>
                  </a:extLst>
                </a:gridCol>
                <a:gridCol w="1781302">
                  <a:extLst>
                    <a:ext uri="{9D8B030D-6E8A-4147-A177-3AD203B41FA5}">
                      <a16:colId xmlns:a16="http://schemas.microsoft.com/office/drawing/2014/main" val="2925517263"/>
                    </a:ext>
                  </a:extLst>
                </a:gridCol>
              </a:tblGrid>
              <a:tr h="2628394">
                <a:tc>
                  <a:txBody>
                    <a:bodyPr/>
                    <a:lstStyle/>
                    <a:p>
                      <a:pPr algn="ctr">
                        <a:lnSpc>
                          <a:spcPct val="107000"/>
                        </a:lnSpc>
                        <a:spcAft>
                          <a:spcPts val="0"/>
                        </a:spcAft>
                      </a:pPr>
                      <a:r>
                        <a:rPr lang="uk-UA" sz="2000" dirty="0">
                          <a:effectLst/>
                          <a:latin typeface="Arial Black" panose="020B0A04020102020204" pitchFamily="34" charset="0"/>
                        </a:rPr>
                        <a:t>Закінчити</a:t>
                      </a:r>
                      <a:endParaRPr lang="ru-RU" sz="2000" dirty="0">
                        <a:effectLst/>
                        <a:latin typeface="Arial Black" panose="020B0A04020102020204" pitchFamily="34" charset="0"/>
                      </a:endParaRPr>
                    </a:p>
                    <a:p>
                      <a:pPr algn="ctr">
                        <a:lnSpc>
                          <a:spcPct val="107000"/>
                        </a:lnSpc>
                        <a:spcAft>
                          <a:spcPts val="0"/>
                        </a:spcAft>
                      </a:pPr>
                      <a:r>
                        <a:rPr lang="uk-UA" sz="2000" dirty="0">
                          <a:effectLst/>
                          <a:latin typeface="Arial Black" panose="020B0A04020102020204" pitchFamily="34" charset="0"/>
                        </a:rPr>
                        <a:t>речення </a:t>
                      </a:r>
                      <a:endParaRPr lang="en-US" sz="2000" dirty="0" smtClean="0">
                        <a:effectLst/>
                        <a:latin typeface="Arial Black" panose="020B0A04020102020204" pitchFamily="34" charset="0"/>
                      </a:endParaRPr>
                    </a:p>
                    <a:p>
                      <a:pPr algn="ctr">
                        <a:lnSpc>
                          <a:spcPct val="107000"/>
                        </a:lnSpc>
                        <a:spcAft>
                          <a:spcPts val="0"/>
                        </a:spcAft>
                      </a:pPr>
                      <a:r>
                        <a:rPr lang="uk-UA" sz="2000" dirty="0" smtClean="0">
                          <a:effectLst/>
                          <a:latin typeface="Arial Black" panose="020B0A04020102020204" pitchFamily="34" charset="0"/>
                        </a:rPr>
                        <a:t>(</a:t>
                      </a:r>
                      <a:r>
                        <a:rPr lang="uk-UA" sz="2000" dirty="0">
                          <a:effectLst/>
                          <a:latin typeface="Arial Black" panose="020B0A04020102020204" pitchFamily="34" charset="0"/>
                        </a:rPr>
                        <a:t>1-10 балів)</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000" dirty="0">
                          <a:effectLst/>
                          <a:latin typeface="Arial Black" panose="020B0A04020102020204" pitchFamily="34" charset="0"/>
                        </a:rPr>
                        <a:t>Сходинки до </a:t>
                      </a:r>
                      <a:r>
                        <a:rPr lang="uk-UA" sz="2000" dirty="0" smtClean="0">
                          <a:effectLst/>
                          <a:latin typeface="Arial Black" panose="020B0A04020102020204" pitchFamily="34" charset="0"/>
                        </a:rPr>
                        <a:t>професіоналізму</a:t>
                      </a:r>
                      <a:endParaRPr lang="en-US" sz="2000" dirty="0" smtClean="0">
                        <a:effectLst/>
                        <a:latin typeface="Arial Black" panose="020B0A04020102020204" pitchFamily="34" charset="0"/>
                      </a:endParaRPr>
                    </a:p>
                    <a:p>
                      <a:pPr algn="ctr">
                        <a:lnSpc>
                          <a:spcPct val="107000"/>
                        </a:lnSpc>
                        <a:spcAft>
                          <a:spcPts val="0"/>
                        </a:spcAft>
                      </a:pPr>
                      <a:r>
                        <a:rPr lang="uk-UA" sz="2000" dirty="0" smtClean="0">
                          <a:effectLst/>
                          <a:latin typeface="Arial Black" panose="020B0A04020102020204" pitchFamily="34" charset="0"/>
                        </a:rPr>
                        <a:t> </a:t>
                      </a:r>
                      <a:r>
                        <a:rPr lang="uk-UA" sz="2000" dirty="0">
                          <a:effectLst/>
                          <a:latin typeface="Arial Black" panose="020B0A04020102020204" pitchFamily="34" charset="0"/>
                        </a:rPr>
                        <a:t>(1-10 балів)</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000" dirty="0">
                          <a:effectLst/>
                          <a:latin typeface="Arial Black" panose="020B0A04020102020204" pitchFamily="34" charset="0"/>
                        </a:rPr>
                        <a:t> </a:t>
                      </a:r>
                      <a:endParaRPr lang="ru-RU" sz="2000" dirty="0">
                        <a:effectLst/>
                        <a:latin typeface="Arial Black" panose="020B0A04020102020204" pitchFamily="34" charset="0"/>
                      </a:endParaRPr>
                    </a:p>
                    <a:p>
                      <a:pPr algn="ctr">
                        <a:lnSpc>
                          <a:spcPct val="107000"/>
                        </a:lnSpc>
                        <a:spcAft>
                          <a:spcPts val="0"/>
                        </a:spcAft>
                      </a:pPr>
                      <a:r>
                        <a:rPr lang="uk-UA" sz="2000" dirty="0">
                          <a:effectLst/>
                          <a:latin typeface="Arial Black" panose="020B0A04020102020204" pitchFamily="34" charset="0"/>
                        </a:rPr>
                        <a:t>Рольова гра</a:t>
                      </a:r>
                      <a:endParaRPr lang="ru-RU" sz="2000" dirty="0">
                        <a:effectLst/>
                        <a:latin typeface="Arial Black" panose="020B0A04020102020204" pitchFamily="34" charset="0"/>
                      </a:endParaRPr>
                    </a:p>
                    <a:p>
                      <a:pPr algn="ctr">
                        <a:lnSpc>
                          <a:spcPct val="107000"/>
                        </a:lnSpc>
                        <a:spcAft>
                          <a:spcPts val="0"/>
                        </a:spcAft>
                      </a:pPr>
                      <a:r>
                        <a:rPr lang="uk-UA" sz="2000" dirty="0">
                          <a:effectLst/>
                          <a:latin typeface="Arial Black" panose="020B0A04020102020204" pitchFamily="34" charset="0"/>
                        </a:rPr>
                        <a:t>(1-10 балів)</a:t>
                      </a:r>
                      <a:endParaRPr lang="ru-RU" sz="2000" dirty="0">
                        <a:effectLst/>
                        <a:latin typeface="Arial Black" panose="020B0A04020102020204" pitchFamily="34" charset="0"/>
                      </a:endParaRPr>
                    </a:p>
                    <a:p>
                      <a:pPr algn="ctr">
                        <a:lnSpc>
                          <a:spcPct val="107000"/>
                        </a:lnSpc>
                        <a:spcAft>
                          <a:spcPts val="0"/>
                        </a:spcAft>
                      </a:pPr>
                      <a:r>
                        <a:rPr lang="uk-UA" sz="2000" dirty="0">
                          <a:effectLst/>
                          <a:latin typeface="Arial Black" panose="020B0A04020102020204" pitchFamily="34" charset="0"/>
                        </a:rPr>
                        <a:t> </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000" dirty="0">
                          <a:effectLst/>
                          <a:latin typeface="Arial Black" panose="020B0A04020102020204" pitchFamily="34" charset="0"/>
                        </a:rPr>
                        <a:t>Кросворд</a:t>
                      </a:r>
                      <a:endParaRPr lang="ru-RU" sz="2000" dirty="0">
                        <a:effectLst/>
                        <a:latin typeface="Arial Black" panose="020B0A04020102020204" pitchFamily="34" charset="0"/>
                      </a:endParaRPr>
                    </a:p>
                    <a:p>
                      <a:pPr algn="ctr">
                        <a:lnSpc>
                          <a:spcPct val="107000"/>
                        </a:lnSpc>
                        <a:spcAft>
                          <a:spcPts val="0"/>
                        </a:spcAft>
                      </a:pPr>
                      <a:r>
                        <a:rPr lang="uk-UA" sz="2000" dirty="0">
                          <a:effectLst/>
                          <a:latin typeface="Arial Black" panose="020B0A04020102020204" pitchFamily="34" charset="0"/>
                        </a:rPr>
                        <a:t>(1-10 балів)</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000" dirty="0">
                          <a:effectLst/>
                          <a:latin typeface="Arial Black" panose="020B0A04020102020204" pitchFamily="34" charset="0"/>
                        </a:rPr>
                        <a:t>Середній бал</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8563059"/>
                  </a:ext>
                </a:extLst>
              </a:tr>
              <a:tr h="635057">
                <a:tc>
                  <a:txBody>
                    <a:bodyPr/>
                    <a:lstStyle/>
                    <a:p>
                      <a:pPr algn="ctr">
                        <a:lnSpc>
                          <a:spcPct val="107000"/>
                        </a:lnSpc>
                        <a:spcAft>
                          <a:spcPts val="0"/>
                        </a:spcAft>
                      </a:pPr>
                      <a:r>
                        <a:rPr lang="uk-UA"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53568334"/>
                  </a:ext>
                </a:extLst>
              </a:tr>
              <a:tr h="635057">
                <a:tc>
                  <a:txBody>
                    <a:bodyPr/>
                    <a:lstStyle/>
                    <a:p>
                      <a:pPr algn="ctr">
                        <a:lnSpc>
                          <a:spcPct val="107000"/>
                        </a:lnSpc>
                        <a:spcAft>
                          <a:spcPts val="0"/>
                        </a:spcAft>
                      </a:pPr>
                      <a:r>
                        <a:rPr lang="uk-UA"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4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1482849"/>
                  </a:ext>
                </a:extLst>
              </a:tr>
            </a:tbl>
          </a:graphicData>
        </a:graphic>
      </p:graphicFrame>
    </p:spTree>
    <p:extLst>
      <p:ext uri="{BB962C8B-B14F-4D97-AF65-F5344CB8AC3E}">
        <p14:creationId xmlns:p14="http://schemas.microsoft.com/office/powerpoint/2010/main" val="1490268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63498" t="61763" r="18207" b="32129"/>
          <a:stretch/>
        </p:blipFill>
        <p:spPr>
          <a:xfrm>
            <a:off x="-188685" y="5373189"/>
            <a:ext cx="12511314" cy="1484811"/>
          </a:xfrm>
          <a:prstGeom prst="rect">
            <a:avLst/>
          </a:prstGeom>
          <a:ln>
            <a:solidFill>
              <a:srgbClr val="FFFF00"/>
            </a:solidFill>
          </a:ln>
          <a:effectLst>
            <a:softEdge rad="112500"/>
          </a:effectLst>
        </p:spPr>
      </p:pic>
      <p:sp>
        <p:nvSpPr>
          <p:cNvPr id="5" name="AutoShape 2" descr="Картинки по запросу ватрушки"/>
          <p:cNvSpPr>
            <a:spLocks noChangeAspect="1" noChangeArrowheads="1"/>
          </p:cNvSpPr>
          <p:nvPr/>
        </p:nvSpPr>
        <p:spPr bwMode="auto">
          <a:xfrm>
            <a:off x="1505404" y="-52183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078" y="798286"/>
            <a:ext cx="6770007" cy="3909786"/>
          </a:xfrm>
          <a:prstGeom prst="rect">
            <a:avLst/>
          </a:prstGeom>
        </p:spPr>
      </p:pic>
    </p:spTree>
    <p:extLst>
      <p:ext uri="{BB962C8B-B14F-4D97-AF65-F5344CB8AC3E}">
        <p14:creationId xmlns:p14="http://schemas.microsoft.com/office/powerpoint/2010/main" val="650143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0" y="0"/>
            <a:ext cx="11988800" cy="6858000"/>
          </a:xfrm>
        </p:spPr>
        <p:txBody>
          <a:bodyPr>
            <a:normAutofit fontScale="90000"/>
          </a:bodyPr>
          <a:lstStyle/>
          <a:p>
            <a:pPr>
              <a:lnSpc>
                <a:spcPct val="150000"/>
              </a:lnSpc>
            </a:pPr>
            <a:r>
              <a:rPr lang="uk-UA" sz="2400" dirty="0" smtClean="0"/>
              <a:t>                                                        </a:t>
            </a:r>
            <a:br>
              <a:rPr lang="uk-UA" sz="2400" dirty="0" smtClean="0"/>
            </a:br>
            <a:r>
              <a:rPr lang="uk-UA" sz="2400" dirty="0" smtClean="0"/>
              <a:t> 					</a:t>
            </a:r>
            <a:r>
              <a:rPr lang="uk-UA" sz="3100" b="1" dirty="0" smtClean="0"/>
              <a:t>План уроку:</a:t>
            </a:r>
            <a:r>
              <a:rPr lang="uk-UA" sz="2400" b="1" dirty="0"/>
              <a:t/>
            </a:r>
            <a:br>
              <a:rPr lang="uk-UA" sz="2400" b="1" dirty="0"/>
            </a:br>
            <a:r>
              <a:rPr lang="uk-UA" sz="2700" b="1" dirty="0" smtClean="0"/>
              <a:t>Тема уроку</a:t>
            </a:r>
            <a:r>
              <a:rPr lang="en-US" sz="2700" b="1" dirty="0" smtClean="0"/>
              <a:t>:</a:t>
            </a:r>
            <a:r>
              <a:rPr lang="uk-UA" sz="2700" b="1" dirty="0" smtClean="0"/>
              <a:t> </a:t>
            </a:r>
            <a:r>
              <a:rPr lang="en-US" sz="2700" b="1" dirty="0" smtClean="0"/>
              <a:t/>
            </a:r>
            <a:br>
              <a:rPr lang="en-US" sz="2700" b="1" dirty="0" smtClean="0"/>
            </a:br>
            <a:r>
              <a:rPr lang="uk-UA" sz="2700" dirty="0" smtClean="0"/>
              <a:t> </a:t>
            </a:r>
            <a:r>
              <a:rPr lang="en-US" sz="2700" dirty="0" smtClean="0"/>
              <a:t>“</a:t>
            </a:r>
            <a:r>
              <a:rPr lang="uk-UA" sz="2700" dirty="0" smtClean="0"/>
              <a:t>Характеристика новітнього устаткування для кондитерських </a:t>
            </a:r>
            <a:r>
              <a:rPr lang="uk-UA" sz="2700" dirty="0" err="1" smtClean="0"/>
              <a:t>цехів</a:t>
            </a:r>
            <a:r>
              <a:rPr lang="uk-UA" sz="2700" dirty="0" smtClean="0"/>
              <a:t> підприємств харчування</a:t>
            </a:r>
            <a:r>
              <a:rPr lang="en-US" sz="2700" dirty="0" smtClean="0"/>
              <a:t>”</a:t>
            </a:r>
            <a:r>
              <a:rPr lang="uk-UA" sz="2700" dirty="0" smtClean="0"/>
              <a:t/>
            </a:r>
            <a:br>
              <a:rPr lang="uk-UA" sz="2700" dirty="0" smtClean="0"/>
            </a:br>
            <a:r>
              <a:rPr lang="uk-UA" sz="2700" b="1" dirty="0" smtClean="0"/>
              <a:t>Навчальна мета</a:t>
            </a:r>
            <a:r>
              <a:rPr lang="en-US" sz="2700" b="1" dirty="0" smtClean="0"/>
              <a:t>: </a:t>
            </a:r>
            <a:br>
              <a:rPr lang="en-US" sz="2700" b="1" dirty="0" smtClean="0"/>
            </a:br>
            <a:r>
              <a:rPr lang="uk-UA" sz="2700" dirty="0" smtClean="0"/>
              <a:t> Домогтися засвоєння </a:t>
            </a:r>
            <a:r>
              <a:rPr lang="uk-UA" sz="2700" dirty="0"/>
              <a:t>учнями </a:t>
            </a:r>
            <a:r>
              <a:rPr lang="uk-UA" sz="2700" dirty="0" smtClean="0"/>
              <a:t>навчального матеріалу </a:t>
            </a:r>
            <a:r>
              <a:rPr lang="uk-UA" sz="2700" dirty="0"/>
              <a:t>поглибити та узагальнити знання учнів з теми </a:t>
            </a:r>
            <a:r>
              <a:rPr lang="uk-UA" sz="2700" dirty="0" smtClean="0"/>
              <a:t>уроку.</a:t>
            </a:r>
            <a:br>
              <a:rPr lang="uk-UA" sz="2700" dirty="0" smtClean="0"/>
            </a:br>
            <a:r>
              <a:rPr lang="uk-UA" sz="2700" b="1" dirty="0" smtClean="0"/>
              <a:t>Виховна мета</a:t>
            </a:r>
            <a:r>
              <a:rPr lang="en-US" sz="2700" b="1" dirty="0" smtClean="0"/>
              <a:t>:</a:t>
            </a:r>
            <a:r>
              <a:rPr lang="uk-UA" sz="2700" b="1" dirty="0" smtClean="0"/>
              <a:t> </a:t>
            </a:r>
            <a:r>
              <a:rPr lang="uk-UA" sz="2700" b="1" dirty="0"/>
              <a:t> </a:t>
            </a:r>
            <a:r>
              <a:rPr lang="en-US" sz="2700" b="1" dirty="0" smtClean="0"/>
              <a:t/>
            </a:r>
            <a:br>
              <a:rPr lang="en-US" sz="2700" b="1" dirty="0" smtClean="0"/>
            </a:br>
            <a:r>
              <a:rPr lang="uk-UA" sz="2700" dirty="0" smtClean="0"/>
              <a:t>Виховувати у учнів вміння і навички при вирішенні завдань професійної спрямованості</a:t>
            </a:r>
            <a:r>
              <a:rPr lang="en-US" sz="2700" dirty="0" smtClean="0"/>
              <a:t>;</a:t>
            </a:r>
            <a:r>
              <a:rPr lang="uk-UA" sz="2700" dirty="0" smtClean="0"/>
              <a:t> толерантність, навички культури спілкування.</a:t>
            </a:r>
            <a:br>
              <a:rPr lang="uk-UA" sz="2700" dirty="0" smtClean="0"/>
            </a:br>
            <a:r>
              <a:rPr lang="uk-UA" sz="2700" dirty="0" smtClean="0"/>
              <a:t/>
            </a:r>
            <a:br>
              <a:rPr lang="uk-UA" sz="2700" dirty="0" smtClean="0"/>
            </a:br>
            <a:r>
              <a:rPr lang="uk-UA" sz="2700" dirty="0"/>
              <a:t/>
            </a:r>
            <a:br>
              <a:rPr lang="uk-UA" sz="2700" dirty="0"/>
            </a:br>
            <a:endParaRPr lang="ru-RU" sz="2700" dirty="0"/>
          </a:p>
        </p:txBody>
      </p:sp>
    </p:spTree>
    <p:extLst>
      <p:ext uri="{BB962C8B-B14F-4D97-AF65-F5344CB8AC3E}">
        <p14:creationId xmlns:p14="http://schemas.microsoft.com/office/powerpoint/2010/main" val="1038251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38545"/>
            <a:ext cx="9144000" cy="3371418"/>
          </a:xfrm>
        </p:spPr>
        <p:txBody>
          <a:bodyPr>
            <a:normAutofit/>
          </a:bodyPr>
          <a:lstStyle/>
          <a:p>
            <a:pPr algn="l"/>
            <a:r>
              <a:rPr lang="uk-UA" sz="2400" dirty="0" smtClean="0">
                <a:latin typeface="+mn-lt"/>
              </a:rPr>
              <a:t/>
            </a:r>
            <a:br>
              <a:rPr lang="uk-UA" sz="2400" dirty="0" smtClean="0">
                <a:latin typeface="+mn-lt"/>
              </a:rPr>
            </a:br>
            <a:r>
              <a:rPr lang="uk-UA" sz="2400" dirty="0" smtClean="0">
                <a:latin typeface="+mn-lt"/>
              </a:rPr>
              <a:t/>
            </a:r>
            <a:br>
              <a:rPr lang="uk-UA" sz="2400" dirty="0" smtClean="0">
                <a:latin typeface="+mn-lt"/>
              </a:rPr>
            </a:br>
            <a:r>
              <a:rPr lang="uk-UA" sz="2400" dirty="0" smtClean="0">
                <a:latin typeface="+mn-lt"/>
              </a:rPr>
              <a:t/>
            </a:r>
            <a:br>
              <a:rPr lang="uk-UA" sz="2400" dirty="0" smtClean="0">
                <a:latin typeface="+mn-lt"/>
              </a:rPr>
            </a:br>
            <a:r>
              <a:rPr lang="uk-UA" sz="2400" dirty="0">
                <a:latin typeface="+mn-lt"/>
              </a:rPr>
              <a:t/>
            </a:r>
            <a:br>
              <a:rPr lang="uk-UA" sz="2400" dirty="0">
                <a:latin typeface="+mn-lt"/>
              </a:rPr>
            </a:br>
            <a:r>
              <a:rPr lang="uk-UA" sz="2400" dirty="0" smtClean="0">
                <a:latin typeface="+mn-lt"/>
              </a:rPr>
              <a:t/>
            </a:r>
            <a:br>
              <a:rPr lang="uk-UA" sz="2400" dirty="0" smtClean="0">
                <a:latin typeface="+mn-lt"/>
              </a:rPr>
            </a:br>
            <a:r>
              <a:rPr lang="uk-UA" sz="2400" dirty="0" smtClean="0">
                <a:latin typeface="+mn-lt"/>
              </a:rPr>
              <a:t/>
            </a:r>
            <a:br>
              <a:rPr lang="uk-UA" sz="2400" dirty="0" smtClean="0">
                <a:latin typeface="+mn-lt"/>
              </a:rPr>
            </a:br>
            <a:r>
              <a:rPr lang="ru-RU" sz="2400" dirty="0">
                <a:latin typeface="+mn-lt"/>
              </a:rPr>
              <a:t/>
            </a:r>
            <a:br>
              <a:rPr lang="ru-RU" sz="2400" dirty="0">
                <a:latin typeface="+mn-lt"/>
              </a:rPr>
            </a:br>
            <a:endParaRPr lang="ru-RU" sz="2400" dirty="0">
              <a:latin typeface="+mn-lt"/>
            </a:endParaRPr>
          </a:p>
        </p:txBody>
      </p:sp>
      <p:sp>
        <p:nvSpPr>
          <p:cNvPr id="5" name="TextBox 4"/>
          <p:cNvSpPr txBox="1"/>
          <p:nvPr/>
        </p:nvSpPr>
        <p:spPr>
          <a:xfrm>
            <a:off x="457200" y="346364"/>
            <a:ext cx="11499273" cy="461665"/>
          </a:xfrm>
          <a:prstGeom prst="rect">
            <a:avLst/>
          </a:prstGeom>
          <a:noFill/>
        </p:spPr>
        <p:txBody>
          <a:bodyPr wrap="square" rtlCol="0">
            <a:spAutoFit/>
          </a:bodyPr>
          <a:lstStyle/>
          <a:p>
            <a:endParaRPr lang="ru-RU" sz="2400" dirty="0"/>
          </a:p>
        </p:txBody>
      </p:sp>
      <p:sp>
        <p:nvSpPr>
          <p:cNvPr id="6" name="TextBox 5"/>
          <p:cNvSpPr txBox="1"/>
          <p:nvPr/>
        </p:nvSpPr>
        <p:spPr>
          <a:xfrm>
            <a:off x="673924" y="346364"/>
            <a:ext cx="11282549" cy="6401753"/>
          </a:xfrm>
          <a:prstGeom prst="rect">
            <a:avLst/>
          </a:prstGeom>
          <a:noFill/>
        </p:spPr>
        <p:txBody>
          <a:bodyPr wrap="square" rtlCol="0">
            <a:spAutoFit/>
          </a:bodyPr>
          <a:lstStyle/>
          <a:p>
            <a:pPr lvl="1"/>
            <a:r>
              <a:rPr lang="uk-UA" sz="2400" b="1" dirty="0" smtClean="0"/>
              <a:t>Розвиваюча мета</a:t>
            </a:r>
            <a:r>
              <a:rPr lang="en-US" sz="2400" b="1" dirty="0" smtClean="0"/>
              <a:t>:</a:t>
            </a:r>
            <a:r>
              <a:rPr lang="uk-UA" sz="2400" b="1" dirty="0" smtClean="0"/>
              <a:t> </a:t>
            </a:r>
          </a:p>
          <a:p>
            <a:pPr lvl="1" indent="355600" algn="just"/>
            <a:r>
              <a:rPr lang="uk-UA" sz="2400" dirty="0" smtClean="0"/>
              <a:t>Спираючись на комунікативні компетенції спонукати учнів  до висловлювання власної думки, до участі в проведені рольової гри, використання інформаційних технологій.</a:t>
            </a:r>
          </a:p>
          <a:p>
            <a:pPr lvl="1" indent="355600" algn="just"/>
            <a:endParaRPr lang="uk-UA" sz="2400" b="1" dirty="0"/>
          </a:p>
          <a:p>
            <a:pPr lvl="1" indent="-7938" algn="just"/>
            <a:r>
              <a:rPr lang="uk-UA" sz="2400" b="1" dirty="0" smtClean="0"/>
              <a:t>Методична мета</a:t>
            </a:r>
            <a:r>
              <a:rPr lang="en-US" sz="2400" b="1" dirty="0" smtClean="0"/>
              <a:t>:</a:t>
            </a:r>
            <a:r>
              <a:rPr lang="uk-UA" sz="2400" b="1" dirty="0" smtClean="0"/>
              <a:t> </a:t>
            </a:r>
            <a:r>
              <a:rPr lang="uk-UA" sz="2400" dirty="0" smtClean="0"/>
              <a:t> -впроваджувати інтерактивні технології</a:t>
            </a:r>
            <a:endParaRPr lang="ru-RU" sz="2400" dirty="0" smtClean="0"/>
          </a:p>
          <a:p>
            <a:pPr lvl="1"/>
            <a:r>
              <a:rPr lang="uk-UA" sz="2400" dirty="0" smtClean="0"/>
              <a:t>                                   -метод проектів </a:t>
            </a:r>
          </a:p>
          <a:p>
            <a:pPr lvl="1"/>
            <a:r>
              <a:rPr lang="uk-UA" sz="2400" dirty="0"/>
              <a:t> </a:t>
            </a:r>
            <a:r>
              <a:rPr lang="uk-UA" sz="2400" dirty="0" smtClean="0"/>
              <a:t>                                  -рольові ігри</a:t>
            </a:r>
          </a:p>
          <a:p>
            <a:pPr lvl="1"/>
            <a:r>
              <a:rPr lang="uk-UA" sz="2400" b="1" dirty="0" smtClean="0"/>
              <a:t>Тип уроку</a:t>
            </a:r>
            <a:r>
              <a:rPr lang="en-US" sz="2400" b="1" dirty="0" smtClean="0"/>
              <a:t>:</a:t>
            </a:r>
            <a:r>
              <a:rPr lang="uk-UA" sz="2400" b="1" dirty="0" smtClean="0"/>
              <a:t> </a:t>
            </a:r>
            <a:r>
              <a:rPr lang="uk-UA" sz="2400" dirty="0" smtClean="0"/>
              <a:t>Урок узагальнення та систематизації знань.</a:t>
            </a:r>
          </a:p>
          <a:p>
            <a:pPr lvl="1"/>
            <a:endParaRPr lang="uk-UA" sz="2400" dirty="0"/>
          </a:p>
          <a:p>
            <a:pPr lvl="1"/>
            <a:r>
              <a:rPr lang="uk-UA" sz="2400" b="1" dirty="0" smtClean="0"/>
              <a:t>Метод навчання</a:t>
            </a:r>
            <a:r>
              <a:rPr lang="en-US" sz="2400" b="1" dirty="0" smtClean="0"/>
              <a:t>:</a:t>
            </a:r>
            <a:r>
              <a:rPr lang="uk-UA" sz="2400" b="1" dirty="0" smtClean="0"/>
              <a:t> </a:t>
            </a:r>
            <a:r>
              <a:rPr lang="uk-UA" sz="2400" dirty="0" smtClean="0"/>
              <a:t>Репродуктивний, частково- пошуковий.</a:t>
            </a:r>
          </a:p>
          <a:p>
            <a:pPr lvl="1"/>
            <a:endParaRPr lang="uk-UA" sz="2400" dirty="0"/>
          </a:p>
          <a:p>
            <a:pPr lvl="1"/>
            <a:endParaRPr lang="uk-UA" sz="2400" dirty="0" smtClean="0"/>
          </a:p>
          <a:p>
            <a:pPr lvl="1"/>
            <a:r>
              <a:rPr lang="uk-UA" sz="2600" b="1" dirty="0" smtClean="0"/>
              <a:t>Інтеграція: </a:t>
            </a:r>
            <a:r>
              <a:rPr lang="uk-UA" sz="2400" dirty="0" smtClean="0"/>
              <a:t>виробнича практика.</a:t>
            </a:r>
          </a:p>
          <a:p>
            <a:pPr lvl="1"/>
            <a:endParaRPr lang="uk-UA" sz="2400" dirty="0" smtClean="0"/>
          </a:p>
          <a:p>
            <a:pPr lvl="1"/>
            <a:r>
              <a:rPr lang="uk-UA" sz="2400" b="1" dirty="0" smtClean="0"/>
              <a:t>Міжпредметні зв'язки: </a:t>
            </a:r>
            <a:r>
              <a:rPr lang="uk-UA" sz="2400" dirty="0" smtClean="0"/>
              <a:t>технологія приготування борошняних кондитерських виробів, санітарія і гігієна, охорона праці.</a:t>
            </a:r>
          </a:p>
        </p:txBody>
      </p:sp>
    </p:spTree>
    <p:extLst>
      <p:ext uri="{BB962C8B-B14F-4D97-AF65-F5344CB8AC3E}">
        <p14:creationId xmlns:p14="http://schemas.microsoft.com/office/powerpoint/2010/main" val="3702649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9003" y="474075"/>
            <a:ext cx="9739745" cy="3177454"/>
          </a:xfrm>
        </p:spPr>
        <p:txBody>
          <a:bodyPr>
            <a:normAutofit fontScale="90000"/>
          </a:bodyPr>
          <a:lstStyle/>
          <a:p>
            <a:r>
              <a:rPr lang="uk-UA" sz="3600" b="1" dirty="0" smtClean="0"/>
              <a:t/>
            </a:r>
            <a:br>
              <a:rPr lang="uk-UA" sz="3600" b="1" dirty="0" smtClean="0"/>
            </a:br>
            <a:r>
              <a:rPr lang="uk-UA" sz="3600" b="1" dirty="0"/>
              <a:t/>
            </a:r>
            <a:br>
              <a:rPr lang="uk-UA" sz="3600" b="1" dirty="0"/>
            </a:br>
            <a:r>
              <a:rPr lang="uk-UA" sz="3600" b="1" dirty="0" smtClean="0"/>
              <a:t/>
            </a:r>
            <a:br>
              <a:rPr lang="uk-UA" sz="3600" b="1" dirty="0" smtClean="0"/>
            </a:br>
            <a:r>
              <a:rPr lang="uk-UA" sz="3100" b="1" dirty="0" smtClean="0">
                <a:latin typeface="Arial Black" panose="020B0A04020102020204" pitchFamily="34" charset="0"/>
              </a:rPr>
              <a:t>Навчально-методичне забезпечення: </a:t>
            </a:r>
            <a:r>
              <a:rPr lang="uk-UA" sz="3100" dirty="0" smtClean="0">
                <a:latin typeface="Arial Black" panose="020B0A04020102020204" pitchFamily="34" charset="0"/>
              </a:rPr>
              <a:t/>
            </a:r>
            <a:br>
              <a:rPr lang="uk-UA" sz="3100" dirty="0" smtClean="0">
                <a:latin typeface="Arial Black" panose="020B0A04020102020204" pitchFamily="34" charset="0"/>
              </a:rPr>
            </a:br>
            <a:r>
              <a:rPr lang="ru-RU" sz="3100" dirty="0">
                <a:latin typeface="Arial Black" panose="020B0A04020102020204" pitchFamily="34" charset="0"/>
              </a:rPr>
              <a:t/>
            </a:r>
            <a:br>
              <a:rPr lang="ru-RU" sz="3100" dirty="0">
                <a:latin typeface="Arial Black" panose="020B0A04020102020204" pitchFamily="34" charset="0"/>
              </a:rPr>
            </a:br>
            <a:r>
              <a:rPr lang="ru-RU" sz="3100" dirty="0" smtClean="0"/>
              <a:t/>
            </a:r>
            <a:br>
              <a:rPr lang="ru-RU" sz="3100" dirty="0" smtClean="0"/>
            </a:br>
            <a:r>
              <a:rPr lang="ru-RU" sz="3100" dirty="0"/>
              <a:t/>
            </a:r>
            <a:br>
              <a:rPr lang="ru-RU" sz="3100" dirty="0"/>
            </a:br>
            <a:r>
              <a:rPr lang="ru-RU" sz="3100" dirty="0" smtClean="0"/>
              <a:t/>
            </a:r>
            <a:br>
              <a:rPr lang="ru-RU" sz="3100" dirty="0" smtClean="0"/>
            </a:br>
            <a:r>
              <a:rPr lang="ru-RU" sz="2400" dirty="0"/>
              <a:t/>
            </a:r>
            <a:br>
              <a:rPr lang="ru-RU" sz="2400" dirty="0"/>
            </a:br>
            <a:r>
              <a:rPr lang="ru-RU" sz="2400" dirty="0" smtClean="0"/>
              <a:t/>
            </a:r>
            <a:br>
              <a:rPr lang="ru-RU" sz="2400" dirty="0" smtClean="0"/>
            </a:br>
            <a:r>
              <a:rPr lang="ru-RU" sz="2400" dirty="0"/>
              <a:t/>
            </a:r>
            <a:br>
              <a:rPr lang="ru-RU" sz="2400" dirty="0"/>
            </a:br>
            <a:endParaRPr lang="ru-RU" sz="2400" dirty="0"/>
          </a:p>
        </p:txBody>
      </p:sp>
      <p:graphicFrame>
        <p:nvGraphicFramePr>
          <p:cNvPr id="4" name="Таблица 3"/>
          <p:cNvGraphicFramePr>
            <a:graphicFrameLocks noGrp="1"/>
          </p:cNvGraphicFramePr>
          <p:nvPr>
            <p:extLst>
              <p:ext uri="{D42A27DB-BD31-4B8C-83A1-F6EECF244321}">
                <p14:modId xmlns:p14="http://schemas.microsoft.com/office/powerpoint/2010/main" val="3640322110"/>
              </p:ext>
            </p:extLst>
          </p:nvPr>
        </p:nvGraphicFramePr>
        <p:xfrm>
          <a:off x="0" y="958970"/>
          <a:ext cx="12192000" cy="5899029"/>
        </p:xfrm>
        <a:graphic>
          <a:graphicData uri="http://schemas.openxmlformats.org/drawingml/2006/table">
            <a:tbl>
              <a:tblPr firstRow="1" bandRow="1">
                <a:tableStyleId>{F5AB1C69-6EDB-4FF4-983F-18BD219EF322}</a:tableStyleId>
              </a:tblPr>
              <a:tblGrid>
                <a:gridCol w="6168571">
                  <a:extLst>
                    <a:ext uri="{9D8B030D-6E8A-4147-A177-3AD203B41FA5}">
                      <a16:colId xmlns:a16="http://schemas.microsoft.com/office/drawing/2014/main" val="3154810693"/>
                    </a:ext>
                  </a:extLst>
                </a:gridCol>
                <a:gridCol w="6023429">
                  <a:extLst>
                    <a:ext uri="{9D8B030D-6E8A-4147-A177-3AD203B41FA5}">
                      <a16:colId xmlns:a16="http://schemas.microsoft.com/office/drawing/2014/main" val="3507292926"/>
                    </a:ext>
                  </a:extLst>
                </a:gridCol>
              </a:tblGrid>
              <a:tr h="890368">
                <a:tc>
                  <a:txBody>
                    <a:bodyPr/>
                    <a:lstStyle/>
                    <a:p>
                      <a:pPr algn="ctr"/>
                      <a:endParaRPr lang="uk-UA" sz="2400" dirty="0" smtClean="0"/>
                    </a:p>
                    <a:p>
                      <a:pPr algn="ctr"/>
                      <a:r>
                        <a:rPr lang="uk-UA" sz="2400" dirty="0" smtClean="0"/>
                        <a:t>Засоби навчання </a:t>
                      </a:r>
                      <a:endParaRPr lang="ru-RU" sz="2400" dirty="0"/>
                    </a:p>
                  </a:txBody>
                  <a:tcPr/>
                </a:tc>
                <a:tc>
                  <a:txBody>
                    <a:bodyPr/>
                    <a:lstStyle/>
                    <a:p>
                      <a:pPr algn="ctr"/>
                      <a:endParaRPr lang="uk-UA" sz="2400" dirty="0" smtClean="0"/>
                    </a:p>
                    <a:p>
                      <a:pPr algn="ctr"/>
                      <a:r>
                        <a:rPr lang="uk-UA" sz="2400" dirty="0" smtClean="0"/>
                        <a:t>Назва</a:t>
                      </a:r>
                      <a:endParaRPr lang="ru-RU" sz="2400" dirty="0"/>
                    </a:p>
                  </a:txBody>
                  <a:tcPr/>
                </a:tc>
                <a:extLst>
                  <a:ext uri="{0D108BD9-81ED-4DB2-BD59-A6C34878D82A}">
                    <a16:rowId xmlns:a16="http://schemas.microsoft.com/office/drawing/2014/main" val="2732790046"/>
                  </a:ext>
                </a:extLst>
              </a:tr>
              <a:tr h="2596315">
                <a:tc>
                  <a:txBody>
                    <a:bodyPr/>
                    <a:lstStyle/>
                    <a:p>
                      <a:pPr algn="ctr"/>
                      <a:endParaRPr lang="uk-UA" sz="2400" dirty="0" smtClean="0"/>
                    </a:p>
                    <a:p>
                      <a:pPr algn="ctr"/>
                      <a:endParaRPr lang="uk-UA" sz="2400" dirty="0" smtClean="0"/>
                    </a:p>
                    <a:p>
                      <a:pPr algn="ctr"/>
                      <a:r>
                        <a:rPr lang="uk-UA" sz="2400" dirty="0" smtClean="0"/>
                        <a:t>Навчальні посібники</a:t>
                      </a:r>
                      <a:endParaRPr lang="ru-RU" sz="2400" dirty="0"/>
                    </a:p>
                  </a:txBody>
                  <a:tcPr/>
                </a:tc>
                <a:tc>
                  <a:txBody>
                    <a:bodyPr/>
                    <a:lstStyle/>
                    <a:p>
                      <a:r>
                        <a:rPr lang="uk-UA" sz="2400" dirty="0" smtClean="0"/>
                        <a:t>Н.П. </a:t>
                      </a:r>
                      <a:r>
                        <a:rPr lang="uk-UA" sz="2400" dirty="0" err="1" smtClean="0"/>
                        <a:t>Саєнко</a:t>
                      </a:r>
                      <a:r>
                        <a:rPr lang="uk-UA" sz="2400" dirty="0" smtClean="0"/>
                        <a:t> </a:t>
                      </a:r>
                      <a:r>
                        <a:rPr lang="en-US" sz="2400" dirty="0" smtClean="0"/>
                        <a:t>”</a:t>
                      </a:r>
                      <a:r>
                        <a:rPr lang="uk-UA" sz="2400" dirty="0" smtClean="0"/>
                        <a:t>Устаткування підприємств громадського харчування.</a:t>
                      </a:r>
                      <a:r>
                        <a:rPr lang="en-US" sz="2400" dirty="0" smtClean="0"/>
                        <a:t>”</a:t>
                      </a:r>
                      <a:r>
                        <a:rPr lang="uk-UA" sz="2400" dirty="0" smtClean="0"/>
                        <a:t> Київ </a:t>
                      </a:r>
                      <a:r>
                        <a:rPr lang="en-US" sz="2400" dirty="0" smtClean="0"/>
                        <a:t>”</a:t>
                      </a:r>
                      <a:r>
                        <a:rPr lang="uk-UA" sz="2400" dirty="0" smtClean="0"/>
                        <a:t>ЛДЛ</a:t>
                      </a:r>
                      <a:r>
                        <a:rPr lang="en-US" sz="2400" dirty="0" smtClean="0"/>
                        <a:t>”</a:t>
                      </a:r>
                      <a:r>
                        <a:rPr lang="uk-UA" sz="2400" dirty="0" smtClean="0"/>
                        <a:t>. 2005.</a:t>
                      </a:r>
                    </a:p>
                    <a:p>
                      <a:r>
                        <a:rPr lang="uk-UA" sz="2400" dirty="0" smtClean="0"/>
                        <a:t>Л.Д.</a:t>
                      </a:r>
                      <a:r>
                        <a:rPr lang="uk-UA" sz="2400" baseline="0" dirty="0" smtClean="0"/>
                        <a:t> </a:t>
                      </a:r>
                      <a:r>
                        <a:rPr lang="uk-UA" sz="2400" baseline="0" dirty="0" err="1" smtClean="0"/>
                        <a:t>Кришельмінська</a:t>
                      </a:r>
                      <a:r>
                        <a:rPr lang="en-US" sz="2400" baseline="0" dirty="0" smtClean="0"/>
                        <a:t> ”</a:t>
                      </a:r>
                      <a:r>
                        <a:rPr lang="uk-UA" sz="2400" baseline="0" dirty="0" smtClean="0"/>
                        <a:t>Харчова безпека хлібобулочних і кондитерських виробів.</a:t>
                      </a:r>
                      <a:r>
                        <a:rPr lang="en-US" sz="2400" baseline="0" dirty="0" smtClean="0"/>
                        <a:t>”</a:t>
                      </a:r>
                      <a:r>
                        <a:rPr lang="uk-UA" sz="2400" baseline="0" dirty="0" smtClean="0"/>
                        <a:t> Київ </a:t>
                      </a:r>
                      <a:r>
                        <a:rPr lang="en-US" sz="2400" baseline="0" dirty="0" smtClean="0"/>
                        <a:t>“</a:t>
                      </a:r>
                      <a:r>
                        <a:rPr lang="uk-UA" sz="2400" baseline="0" dirty="0" smtClean="0"/>
                        <a:t>АЛДЛ</a:t>
                      </a:r>
                      <a:r>
                        <a:rPr lang="en-US" sz="2400" baseline="0" dirty="0" smtClean="0"/>
                        <a:t>”</a:t>
                      </a:r>
                      <a:r>
                        <a:rPr lang="uk-UA" sz="2400" baseline="0" dirty="0" smtClean="0"/>
                        <a:t> 2014</a:t>
                      </a:r>
                      <a:endParaRPr lang="ru-RU" sz="2400" dirty="0"/>
                    </a:p>
                  </a:txBody>
                  <a:tcPr/>
                </a:tc>
                <a:extLst>
                  <a:ext uri="{0D108BD9-81ED-4DB2-BD59-A6C34878D82A}">
                    <a16:rowId xmlns:a16="http://schemas.microsoft.com/office/drawing/2014/main" val="3871013903"/>
                  </a:ext>
                </a:extLst>
              </a:tr>
              <a:tr h="890368">
                <a:tc>
                  <a:txBody>
                    <a:bodyPr/>
                    <a:lstStyle/>
                    <a:p>
                      <a:pPr algn="ctr"/>
                      <a:endParaRPr lang="uk-UA" sz="2400" dirty="0" smtClean="0"/>
                    </a:p>
                    <a:p>
                      <a:pPr algn="ctr"/>
                      <a:r>
                        <a:rPr lang="uk-UA" sz="2400" dirty="0" smtClean="0"/>
                        <a:t>Екрані</a:t>
                      </a:r>
                      <a:r>
                        <a:rPr lang="uk-UA" sz="2400" baseline="0" dirty="0" smtClean="0"/>
                        <a:t> засоби навчання </a:t>
                      </a:r>
                      <a:endParaRPr lang="ru-RU" sz="2400" dirty="0"/>
                    </a:p>
                  </a:txBody>
                  <a:tcPr/>
                </a:tc>
                <a:tc>
                  <a:txBody>
                    <a:bodyPr/>
                    <a:lstStyle/>
                    <a:p>
                      <a:pPr algn="l"/>
                      <a:endParaRPr lang="uk-UA" sz="2400" dirty="0" smtClean="0"/>
                    </a:p>
                    <a:p>
                      <a:pPr algn="l"/>
                      <a:r>
                        <a:rPr lang="uk-UA" sz="2400" dirty="0" smtClean="0"/>
                        <a:t>Презентація з теми уроку</a:t>
                      </a:r>
                      <a:endParaRPr lang="ru-RU" sz="2400" dirty="0"/>
                    </a:p>
                  </a:txBody>
                  <a:tcPr/>
                </a:tc>
                <a:extLst>
                  <a:ext uri="{0D108BD9-81ED-4DB2-BD59-A6C34878D82A}">
                    <a16:rowId xmlns:a16="http://schemas.microsoft.com/office/drawing/2014/main" val="3936554558"/>
                  </a:ext>
                </a:extLst>
              </a:tr>
              <a:tr h="1521978">
                <a:tc>
                  <a:txBody>
                    <a:bodyPr/>
                    <a:lstStyle/>
                    <a:p>
                      <a:pPr algn="ctr"/>
                      <a:endParaRPr lang="uk-UA" sz="2400" dirty="0" smtClean="0"/>
                    </a:p>
                    <a:p>
                      <a:pPr algn="ctr"/>
                      <a:r>
                        <a:rPr lang="uk-UA" sz="2400" dirty="0" smtClean="0"/>
                        <a:t>Технічні</a:t>
                      </a:r>
                      <a:r>
                        <a:rPr lang="uk-UA" sz="2400" baseline="0" dirty="0" smtClean="0"/>
                        <a:t> засоби навчання </a:t>
                      </a:r>
                      <a:endParaRPr lang="ru-RU" sz="2400" dirty="0"/>
                    </a:p>
                  </a:txBody>
                  <a:tcPr/>
                </a:tc>
                <a:tc>
                  <a:txBody>
                    <a:bodyPr/>
                    <a:lstStyle/>
                    <a:p>
                      <a:endParaRPr lang="uk-UA" sz="2400" dirty="0" smtClean="0"/>
                    </a:p>
                    <a:p>
                      <a:r>
                        <a:rPr lang="uk-UA" sz="2400" dirty="0" err="1" smtClean="0"/>
                        <a:t>Мультімедійний</a:t>
                      </a:r>
                      <a:r>
                        <a:rPr lang="uk-UA" sz="2400" dirty="0" smtClean="0"/>
                        <a:t> проектор,</a:t>
                      </a:r>
                      <a:r>
                        <a:rPr lang="uk-UA" sz="2400" baseline="0" dirty="0" smtClean="0"/>
                        <a:t> </a:t>
                      </a:r>
                      <a:r>
                        <a:rPr lang="uk-UA" sz="2400" baseline="0" dirty="0" err="1" smtClean="0"/>
                        <a:t>комп</a:t>
                      </a:r>
                      <a:r>
                        <a:rPr lang="en-US" sz="2400" baseline="0" dirty="0" smtClean="0"/>
                        <a:t>’</a:t>
                      </a:r>
                      <a:r>
                        <a:rPr lang="uk-UA" sz="2400" baseline="0" dirty="0" err="1" smtClean="0"/>
                        <a:t>ютер</a:t>
                      </a:r>
                      <a:endParaRPr lang="ru-RU" sz="2400" dirty="0"/>
                    </a:p>
                  </a:txBody>
                  <a:tcPr/>
                </a:tc>
                <a:extLst>
                  <a:ext uri="{0D108BD9-81ED-4DB2-BD59-A6C34878D82A}">
                    <a16:rowId xmlns:a16="http://schemas.microsoft.com/office/drawing/2014/main" val="56612658"/>
                  </a:ext>
                </a:extLst>
              </a:tr>
            </a:tbl>
          </a:graphicData>
        </a:graphic>
      </p:graphicFrame>
    </p:spTree>
    <p:extLst>
      <p:ext uri="{BB962C8B-B14F-4D97-AF65-F5344CB8AC3E}">
        <p14:creationId xmlns:p14="http://schemas.microsoft.com/office/powerpoint/2010/main" val="1053971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45013" y="678214"/>
            <a:ext cx="9518073" cy="6414654"/>
          </a:xfrm>
        </p:spPr>
        <p:txBody>
          <a:bodyPr>
            <a:normAutofit fontScale="90000"/>
          </a:bodyPr>
          <a:lstStyle/>
          <a:p>
            <a:pPr algn="l"/>
            <a:r>
              <a:rPr lang="uk-UA" sz="2400" b="1" dirty="0" smtClean="0">
                <a:latin typeface="Arial Black" panose="020B0A04020102020204" pitchFamily="34" charset="0"/>
              </a:rPr>
              <a:t>                                     </a:t>
            </a:r>
            <a:r>
              <a:rPr lang="uk-UA" sz="3100" b="1" dirty="0" smtClean="0">
                <a:latin typeface="Arial Black" panose="020B0A04020102020204" pitchFamily="34" charset="0"/>
              </a:rPr>
              <a:t>Хід уроку</a:t>
            </a:r>
            <a:r>
              <a:rPr lang="en-US" sz="3100" b="1" dirty="0">
                <a:latin typeface="Arial Black" panose="020B0A04020102020204" pitchFamily="34" charset="0"/>
              </a:rPr>
              <a:t>:</a:t>
            </a:r>
            <a:r>
              <a:rPr lang="uk-UA" sz="3100" b="1" dirty="0"/>
              <a:t/>
            </a:r>
            <a:br>
              <a:rPr lang="uk-UA" sz="3100" b="1" dirty="0"/>
            </a:br>
            <a:r>
              <a:rPr lang="uk-UA" sz="2400" b="1" dirty="0" smtClean="0"/>
              <a:t/>
            </a:r>
            <a:br>
              <a:rPr lang="uk-UA" sz="2400" b="1" dirty="0" smtClean="0"/>
            </a:br>
            <a:r>
              <a:rPr lang="uk-UA" sz="2400" b="1" dirty="0" smtClean="0"/>
              <a:t>І. Організаційний момент.</a:t>
            </a:r>
            <a:br>
              <a:rPr lang="uk-UA" sz="2400" b="1" dirty="0" smtClean="0"/>
            </a:br>
            <a:r>
              <a:rPr lang="uk-UA" sz="2400" b="1" dirty="0"/>
              <a:t/>
            </a:r>
            <a:br>
              <a:rPr lang="uk-UA" sz="2400" b="1" dirty="0"/>
            </a:br>
            <a:r>
              <a:rPr lang="uk-UA" sz="2400" b="1" dirty="0" smtClean="0"/>
              <a:t>ІІ. Мотивація навчальної діяльності.</a:t>
            </a:r>
            <a:r>
              <a:rPr lang="uk-UA" sz="2400" b="1" dirty="0"/>
              <a:t/>
            </a:r>
            <a:br>
              <a:rPr lang="uk-UA" sz="2400" b="1" dirty="0"/>
            </a:br>
            <a:r>
              <a:rPr lang="uk-UA" sz="2400" b="1" dirty="0" smtClean="0"/>
              <a:t/>
            </a:r>
            <a:br>
              <a:rPr lang="uk-UA" sz="2400" b="1" dirty="0" smtClean="0"/>
            </a:br>
            <a:r>
              <a:rPr lang="uk-UA" sz="2400" b="1" dirty="0" smtClean="0"/>
              <a:t>ІІІ. Актуалізація опорних знань учнів:</a:t>
            </a:r>
            <a:br>
              <a:rPr lang="uk-UA" sz="2400" b="1" dirty="0" smtClean="0"/>
            </a:br>
            <a:r>
              <a:rPr lang="uk-UA" sz="2400" b="1" dirty="0" smtClean="0"/>
              <a:t>1. Прийом «закінчити речення»…………………</a:t>
            </a:r>
            <a:br>
              <a:rPr lang="uk-UA" sz="2400" b="1" dirty="0" smtClean="0"/>
            </a:br>
            <a:r>
              <a:rPr lang="uk-UA" sz="2400" b="1" dirty="0" smtClean="0"/>
              <a:t>2. «Сходинки до професіоналізму» (</a:t>
            </a:r>
            <a:r>
              <a:rPr lang="uk-UA" sz="2400" b="1" dirty="0"/>
              <a:t>р</a:t>
            </a:r>
            <a:r>
              <a:rPr lang="uk-UA" sz="2400" b="1" dirty="0" smtClean="0"/>
              <a:t>обота в парах).</a:t>
            </a:r>
            <a:br>
              <a:rPr lang="uk-UA" sz="2400" b="1" dirty="0" smtClean="0"/>
            </a:br>
            <a:r>
              <a:rPr lang="uk-UA" sz="2400" b="1" dirty="0" smtClean="0"/>
              <a:t>3. Рольова гра.</a:t>
            </a:r>
            <a:r>
              <a:rPr lang="uk-UA" sz="2400" b="1" dirty="0"/>
              <a:t/>
            </a:r>
            <a:br>
              <a:rPr lang="uk-UA" sz="2400" b="1" dirty="0"/>
            </a:br>
            <a:r>
              <a:rPr lang="uk-UA" sz="2400" b="1" dirty="0" smtClean="0"/>
              <a:t/>
            </a:r>
            <a:br>
              <a:rPr lang="uk-UA" sz="2400" b="1" dirty="0" smtClean="0"/>
            </a:br>
            <a:r>
              <a:rPr lang="uk-UA" sz="2400" b="1" dirty="0" smtClean="0"/>
              <a:t>І</a:t>
            </a:r>
            <a:r>
              <a:rPr lang="en-US" sz="2400" b="1" dirty="0"/>
              <a:t>V</a:t>
            </a:r>
            <a:r>
              <a:rPr lang="uk-UA" sz="2400" b="1" dirty="0" smtClean="0"/>
              <a:t>.Контроль та оцінювання знань учнів.</a:t>
            </a:r>
            <a:r>
              <a:rPr lang="uk-UA" sz="2400" b="1" dirty="0"/>
              <a:t/>
            </a:r>
            <a:br>
              <a:rPr lang="uk-UA" sz="2400" b="1" dirty="0"/>
            </a:br>
            <a:r>
              <a:rPr lang="uk-UA" sz="2400" b="1" dirty="0" smtClean="0"/>
              <a:t/>
            </a:r>
            <a:br>
              <a:rPr lang="uk-UA" sz="2400" b="1" dirty="0" smtClean="0"/>
            </a:br>
            <a:r>
              <a:rPr lang="en-US" sz="2400" b="1" dirty="0" smtClean="0"/>
              <a:t>V</a:t>
            </a:r>
            <a:r>
              <a:rPr lang="uk-UA" sz="2400" b="1" dirty="0" smtClean="0"/>
              <a:t>. Підбиття підсумків уроку.</a:t>
            </a:r>
            <a:r>
              <a:rPr lang="uk-UA" sz="2400" b="1" dirty="0"/>
              <a:t/>
            </a:r>
            <a:br>
              <a:rPr lang="uk-UA" sz="2400" b="1" dirty="0"/>
            </a:br>
            <a:r>
              <a:rPr lang="uk-UA" sz="2400" b="1" dirty="0" smtClean="0"/>
              <a:t/>
            </a:r>
            <a:br>
              <a:rPr lang="uk-UA" sz="2400" b="1" dirty="0" smtClean="0"/>
            </a:br>
            <a:r>
              <a:rPr lang="en-US" sz="2400" b="1" dirty="0" smtClean="0"/>
              <a:t>V</a:t>
            </a:r>
            <a:r>
              <a:rPr lang="uk-UA" sz="2400" b="1" dirty="0" smtClean="0"/>
              <a:t>І. Домашнє завдання.</a:t>
            </a:r>
            <a:r>
              <a:rPr lang="uk-UA" sz="2400" b="1" dirty="0"/>
              <a:t/>
            </a:r>
            <a:br>
              <a:rPr lang="uk-UA" sz="2400" b="1" dirty="0"/>
            </a:br>
            <a:r>
              <a:rPr lang="uk-UA" sz="2400" b="1" dirty="0" smtClean="0"/>
              <a:t/>
            </a:r>
            <a:br>
              <a:rPr lang="uk-UA" sz="2400" b="1" dirty="0" smtClean="0"/>
            </a:br>
            <a:r>
              <a:rPr lang="uk-UA" sz="2400" b="1" dirty="0"/>
              <a:t/>
            </a:r>
            <a:br>
              <a:rPr lang="uk-UA" sz="2400" b="1" dirty="0"/>
            </a:br>
            <a:r>
              <a:rPr lang="uk-UA" sz="2400" b="1" dirty="0" smtClean="0"/>
              <a:t/>
            </a:r>
            <a:br>
              <a:rPr lang="uk-UA" sz="2400" b="1" dirty="0" smtClean="0"/>
            </a:br>
            <a:endParaRPr lang="uk-UA" sz="2400" b="1" dirty="0" smtClean="0"/>
          </a:p>
        </p:txBody>
      </p:sp>
    </p:spTree>
    <p:extLst>
      <p:ext uri="{BB962C8B-B14F-4D97-AF65-F5344CB8AC3E}">
        <p14:creationId xmlns:p14="http://schemas.microsoft.com/office/powerpoint/2010/main" val="374271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6934" y="194346"/>
            <a:ext cx="10058400" cy="1082911"/>
          </a:xfrm>
        </p:spPr>
        <p:txBody>
          <a:bodyPr>
            <a:normAutofit/>
          </a:bodyPr>
          <a:lstStyle/>
          <a:p>
            <a:pPr algn="ctr"/>
            <a:r>
              <a:rPr lang="uk-UA" sz="3600" dirty="0" smtClean="0"/>
              <a:t>Машина для просіювання борошна</a:t>
            </a:r>
            <a:endParaRPr lang="ru-RU" sz="3600" dirty="0"/>
          </a:p>
        </p:txBody>
      </p:sp>
      <p:pic>
        <p:nvPicPr>
          <p:cNvPr id="4" name="Объект 3" descr="mashina-dlya-prosiyuvannya-boroshna-fsm26i">
            <a:hlinkClick r:id="rId2" tgtFrame="&quot;_self&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9659" y="1539884"/>
            <a:ext cx="4209142" cy="4329291"/>
          </a:xfrm>
          <a:prstGeom prst="rect">
            <a:avLst/>
          </a:prstGeom>
          <a:ln>
            <a:noFill/>
          </a:ln>
          <a:effectLst>
            <a:softEdge rad="112500"/>
          </a:effectLst>
        </p:spPr>
      </p:pic>
      <p:sp>
        <p:nvSpPr>
          <p:cNvPr id="5" name="TextBox 4"/>
          <p:cNvSpPr txBox="1"/>
          <p:nvPr/>
        </p:nvSpPr>
        <p:spPr>
          <a:xfrm>
            <a:off x="4470401" y="1052059"/>
            <a:ext cx="7721600" cy="5816977"/>
          </a:xfrm>
          <a:prstGeom prst="rect">
            <a:avLst/>
          </a:prstGeom>
          <a:noFill/>
        </p:spPr>
        <p:txBody>
          <a:bodyPr wrap="square" rtlCol="0">
            <a:spAutoFit/>
          </a:bodyPr>
          <a:lstStyle/>
          <a:p>
            <a:pPr algn="ctr">
              <a:lnSpc>
                <a:spcPct val="150000"/>
              </a:lnSpc>
            </a:pPr>
            <a:r>
              <a:rPr lang="uk-UA" sz="2000" b="1" dirty="0" smtClean="0"/>
              <a:t>Основні функції </a:t>
            </a:r>
            <a:r>
              <a:rPr lang="uk-UA" sz="2000" b="1" dirty="0" err="1" smtClean="0"/>
              <a:t>просіювачів</a:t>
            </a:r>
            <a:r>
              <a:rPr lang="uk-UA" sz="2000" b="1" dirty="0" smtClean="0"/>
              <a:t> для борошна:</a:t>
            </a:r>
          </a:p>
          <a:p>
            <a:pPr>
              <a:lnSpc>
                <a:spcPct val="150000"/>
              </a:lnSpc>
            </a:pPr>
            <a:r>
              <a:rPr lang="uk-UA" dirty="0" smtClean="0"/>
              <a:t>• </a:t>
            </a:r>
            <a:r>
              <a:rPr lang="uk-UA" i="1" dirty="0" smtClean="0"/>
              <a:t>використовуються в якості машини, яка забезпечує максимальний відбір борошна з висівок;</a:t>
            </a:r>
          </a:p>
          <a:p>
            <a:pPr>
              <a:lnSpc>
                <a:spcPct val="150000"/>
              </a:lnSpc>
            </a:pPr>
            <a:r>
              <a:rPr lang="uk-UA" i="1" dirty="0" smtClean="0"/>
              <a:t>• при використанні даної установки додатково знижується вологість сировини, що істотно впливає на його якість;</a:t>
            </a:r>
          </a:p>
          <a:p>
            <a:pPr>
              <a:lnSpc>
                <a:spcPct val="150000"/>
              </a:lnSpc>
            </a:pPr>
            <a:r>
              <a:rPr lang="uk-UA" i="1" dirty="0" smtClean="0"/>
              <a:t>• проводить аерацію (кисневе збагачення) борошна, що в свою чергу підвищує хлібопекарські якості;</a:t>
            </a:r>
          </a:p>
          <a:p>
            <a:pPr>
              <a:lnSpc>
                <a:spcPct val="150000"/>
              </a:lnSpc>
            </a:pPr>
            <a:r>
              <a:rPr lang="uk-UA" i="1" dirty="0" smtClean="0"/>
              <a:t>Переваги </a:t>
            </a:r>
            <a:r>
              <a:rPr lang="uk-UA" i="1" dirty="0" err="1" smtClean="0"/>
              <a:t>борошнопросіювача</a:t>
            </a:r>
            <a:endParaRPr lang="uk-UA" i="1" dirty="0" smtClean="0"/>
          </a:p>
          <a:p>
            <a:pPr>
              <a:lnSpc>
                <a:spcPct val="150000"/>
              </a:lnSpc>
            </a:pPr>
            <a:r>
              <a:rPr lang="uk-UA" i="1" dirty="0" smtClean="0"/>
              <a:t>• зменшення площі, яку займає поверхню сита;</a:t>
            </a:r>
          </a:p>
          <a:p>
            <a:pPr>
              <a:lnSpc>
                <a:spcPct val="150000"/>
              </a:lnSpc>
            </a:pPr>
            <a:r>
              <a:rPr lang="uk-UA" i="1" dirty="0" smtClean="0"/>
              <a:t>• за один прохід досягається максимальна ефективність просіювання;</a:t>
            </a:r>
          </a:p>
          <a:p>
            <a:pPr>
              <a:lnSpc>
                <a:spcPct val="150000"/>
              </a:lnSpc>
            </a:pPr>
            <a:r>
              <a:rPr lang="uk-UA" i="1" dirty="0" smtClean="0"/>
              <a:t>• підходить для різних типів продуктів;</a:t>
            </a:r>
          </a:p>
          <a:p>
            <a:pPr>
              <a:lnSpc>
                <a:spcPct val="150000"/>
              </a:lnSpc>
            </a:pPr>
            <a:r>
              <a:rPr lang="uk-UA" i="1" dirty="0" smtClean="0"/>
              <a:t>• доступне і оперативне </a:t>
            </a:r>
            <a:r>
              <a:rPr lang="uk-UA" i="1" dirty="0" err="1" smtClean="0"/>
              <a:t>переналаштування</a:t>
            </a:r>
            <a:r>
              <a:rPr lang="uk-UA" i="1" dirty="0" smtClean="0"/>
              <a:t>  на різні види сипучих речовин.</a:t>
            </a:r>
          </a:p>
          <a:p>
            <a:endParaRPr lang="ru-RU" i="1" dirty="0"/>
          </a:p>
        </p:txBody>
      </p:sp>
    </p:spTree>
    <p:extLst>
      <p:ext uri="{BB962C8B-B14F-4D97-AF65-F5344CB8AC3E}">
        <p14:creationId xmlns:p14="http://schemas.microsoft.com/office/powerpoint/2010/main" val="2914870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5963" y="120074"/>
            <a:ext cx="11021180" cy="1320800"/>
          </a:xfrm>
        </p:spPr>
        <p:txBody>
          <a:bodyPr/>
          <a:lstStyle/>
          <a:p>
            <a:pPr algn="ctr"/>
            <a:r>
              <a:rPr lang="uk-UA" dirty="0" smtClean="0">
                <a:solidFill>
                  <a:srgbClr val="002060"/>
                </a:solidFill>
                <a:latin typeface="Arial Black" panose="020B0A04020102020204" pitchFamily="34" charset="0"/>
              </a:rPr>
              <a:t>Спіральна тістомісильна машина</a:t>
            </a:r>
            <a:endParaRPr lang="ru-RU" dirty="0">
              <a:solidFill>
                <a:srgbClr val="002060"/>
              </a:solidFill>
              <a:latin typeface="Arial Black" panose="020B0A04020102020204" pitchFamily="34" charset="0"/>
            </a:endParaRPr>
          </a:p>
        </p:txBody>
      </p:sp>
      <p:pic>
        <p:nvPicPr>
          <p:cNvPr id="4" name="Объект 3" descr="Спіральна тістомісильна машина SP 80">
            <a:hlinkClick r:id="rId2" tooltip="&quot;Спіральна тістомісильна машина SP 80&quot;"/>
          </p:cNvPr>
          <p:cNvPicPr>
            <a:picLocks noGrp="1"/>
          </p:cNvPicPr>
          <p:nvPr>
            <p:ph idx="1"/>
          </p:nvPr>
        </p:nvPicPr>
        <p:blipFill rotWithShape="1">
          <a:blip r:embed="rId3">
            <a:extLst>
              <a:ext uri="{28A0092B-C50C-407E-A947-70E740481C1C}">
                <a14:useLocalDpi xmlns:a14="http://schemas.microsoft.com/office/drawing/2010/main" val="0"/>
              </a:ext>
            </a:extLst>
          </a:blip>
          <a:srcRect l="20879" t="9856" r="21612" b="2846"/>
          <a:stretch/>
        </p:blipFill>
        <p:spPr bwMode="auto">
          <a:xfrm>
            <a:off x="-108417" y="3541485"/>
            <a:ext cx="3197981" cy="3493856"/>
          </a:xfrm>
          <a:prstGeom prst="rect">
            <a:avLst/>
          </a:prstGeom>
          <a:ln>
            <a:noFill/>
          </a:ln>
          <a:effectLst>
            <a:softEdge rad="112500"/>
          </a:effectLst>
        </p:spPr>
      </p:pic>
      <p:sp>
        <p:nvSpPr>
          <p:cNvPr id="5" name="TextBox 4"/>
          <p:cNvSpPr txBox="1"/>
          <p:nvPr/>
        </p:nvSpPr>
        <p:spPr>
          <a:xfrm>
            <a:off x="3089564" y="533192"/>
            <a:ext cx="9102436" cy="6324808"/>
          </a:xfrm>
          <a:prstGeom prst="rect">
            <a:avLst/>
          </a:prstGeom>
          <a:noFill/>
        </p:spPr>
        <p:txBody>
          <a:bodyPr wrap="square" rtlCol="0">
            <a:spAutoFit/>
          </a:bodyPr>
          <a:lstStyle/>
          <a:p>
            <a:pPr indent="360000" algn="just">
              <a:lnSpc>
                <a:spcPct val="150000"/>
              </a:lnSpc>
            </a:pPr>
            <a:r>
              <a:rPr lang="uk-UA" dirty="0" smtClean="0"/>
              <a:t>Спіральний</a:t>
            </a:r>
            <a:r>
              <a:rPr lang="ru-RU" dirty="0" smtClean="0"/>
              <a:t> </a:t>
            </a:r>
            <a:r>
              <a:rPr lang="uk-UA" dirty="0" err="1" smtClean="0"/>
              <a:t>одношвидкісний</a:t>
            </a:r>
            <a:r>
              <a:rPr lang="ru-RU" dirty="0" smtClean="0"/>
              <a:t> </a:t>
            </a:r>
            <a:r>
              <a:rPr lang="uk-UA" dirty="0" smtClean="0"/>
              <a:t>тістомісильник</a:t>
            </a:r>
            <a:r>
              <a:rPr lang="ru-RU" dirty="0" smtClean="0"/>
              <a:t> </a:t>
            </a:r>
            <a:r>
              <a:rPr lang="en-US" dirty="0" smtClean="0"/>
              <a:t>SP-80 </a:t>
            </a:r>
            <a:r>
              <a:rPr lang="uk-UA" dirty="0" smtClean="0"/>
              <a:t>італійської</a:t>
            </a:r>
            <a:r>
              <a:rPr lang="ru-RU" dirty="0" smtClean="0"/>
              <a:t> </a:t>
            </a:r>
            <a:r>
              <a:rPr lang="uk-UA" dirty="0" smtClean="0"/>
              <a:t>фірми</a:t>
            </a:r>
            <a:r>
              <a:rPr lang="ru-RU" dirty="0" smtClean="0"/>
              <a:t> </a:t>
            </a:r>
            <a:r>
              <a:rPr lang="en-US" dirty="0" err="1" smtClean="0"/>
              <a:t>Equipe</a:t>
            </a:r>
            <a:r>
              <a:rPr lang="en-US" dirty="0" smtClean="0"/>
              <a:t> </a:t>
            </a:r>
            <a:r>
              <a:rPr lang="uk-UA" dirty="0" smtClean="0"/>
              <a:t>призначений</a:t>
            </a:r>
            <a:r>
              <a:rPr lang="ru-RU" dirty="0" smtClean="0"/>
              <a:t> </a:t>
            </a:r>
            <a:r>
              <a:rPr lang="ru-RU" dirty="0" smtClean="0"/>
              <a:t>для </a:t>
            </a:r>
            <a:r>
              <a:rPr lang="uk-UA" dirty="0" smtClean="0"/>
              <a:t>замісу</a:t>
            </a:r>
            <a:r>
              <a:rPr lang="ru-RU" dirty="0" smtClean="0"/>
              <a:t> </a:t>
            </a:r>
            <a:r>
              <a:rPr lang="uk-UA" dirty="0" smtClean="0"/>
              <a:t>дріжджового</a:t>
            </a:r>
            <a:r>
              <a:rPr lang="ru-RU" dirty="0" smtClean="0"/>
              <a:t> </a:t>
            </a:r>
            <a:r>
              <a:rPr lang="uk-UA" dirty="0" smtClean="0"/>
              <a:t>тіста</a:t>
            </a:r>
            <a:r>
              <a:rPr lang="ru-RU" dirty="0" smtClean="0"/>
              <a:t>, </a:t>
            </a:r>
            <a:r>
              <a:rPr lang="uk-UA" dirty="0" smtClean="0"/>
              <a:t>хлібопекарського і кондитерського виробництва. Найкращим чином підходить для приготування тіста для хліба, піци, булочок, пиріжків ... Дана модель відрізняється непідйомним робочим Місильний механізмом і незнімною діжею. За рахунок спіральної форми місильного органу процес замісу на цьому обладнанні відбувається швидше і якісніше, ніж на тістомісильній машині іншої конструкції. Максимальний обсяг завантаження сировини </a:t>
            </a:r>
            <a:r>
              <a:rPr lang="ru-RU" dirty="0" smtClean="0"/>
              <a:t>в </a:t>
            </a:r>
            <a:r>
              <a:rPr lang="ru-RU" dirty="0" smtClean="0"/>
              <a:t>тестомесильную машину - 30-40% </a:t>
            </a:r>
            <a:r>
              <a:rPr lang="uk-UA" dirty="0" smtClean="0"/>
              <a:t>від обсягу діжі. Тістоміс має обсяг діжі 130 л. Корпус виконаний з металу, покритого стійкою до механічних впливів фарбою; захисна кришка, діжа, спіраль і тістоділильні стрижні - з нержавіючої сталі, що робить тістомісильник надійним і зручним в експлуатації обладнанням</a:t>
            </a:r>
            <a:r>
              <a:rPr lang="ru-RU" dirty="0" smtClean="0"/>
              <a:t>.</a:t>
            </a:r>
            <a:endParaRPr lang="ru-RU" dirty="0" smtClean="0"/>
          </a:p>
          <a:p>
            <a:pPr indent="360000" algn="just">
              <a:lnSpc>
                <a:spcPct val="150000"/>
              </a:lnSpc>
            </a:pPr>
            <a:r>
              <a:rPr lang="uk-UA" dirty="0" smtClean="0"/>
              <a:t>Технічні характеристики: Габарити: 730х1305х1460мми; Обсяг 130л; завантаження 80кг; 1 швидкість; Діжа з нержавіючої сталі; знімна Корпус зі сталі; покритий епоксидна емаль; 38 харчування / 50Гц; Потужність: 5,2 кВт. Виробник </a:t>
            </a:r>
            <a:r>
              <a:rPr lang="en-US" dirty="0" err="1" smtClean="0"/>
              <a:t>Equipe</a:t>
            </a:r>
            <a:r>
              <a:rPr lang="en-US" dirty="0" smtClean="0"/>
              <a:t> </a:t>
            </a:r>
            <a:r>
              <a:rPr lang="ru-RU" dirty="0" err="1" smtClean="0"/>
              <a:t>Італія</a:t>
            </a:r>
            <a:r>
              <a:rPr lang="ru-RU" dirty="0" smtClean="0"/>
              <a:t>.</a:t>
            </a:r>
            <a:endParaRPr lang="ru-RU" dirty="0"/>
          </a:p>
        </p:txBody>
      </p:sp>
    </p:spTree>
    <p:extLst>
      <p:ext uri="{BB962C8B-B14F-4D97-AF65-F5344CB8AC3E}">
        <p14:creationId xmlns:p14="http://schemas.microsoft.com/office/powerpoint/2010/main" val="1723014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6950" y="0"/>
            <a:ext cx="9613861" cy="1080938"/>
          </a:xfrm>
        </p:spPr>
        <p:txBody>
          <a:bodyPr/>
          <a:lstStyle/>
          <a:p>
            <a:pPr algn="ctr"/>
            <a:r>
              <a:rPr lang="uk-UA" b="1" dirty="0" err="1" smtClean="0">
                <a:solidFill>
                  <a:srgbClr val="00B050"/>
                </a:solidFill>
                <a:latin typeface="Arial Black" panose="020B0A04020102020204" pitchFamily="34" charset="0"/>
              </a:rPr>
              <a:t>Розстоювальна</a:t>
            </a:r>
            <a:r>
              <a:rPr lang="uk-UA" b="1" dirty="0" smtClean="0">
                <a:solidFill>
                  <a:srgbClr val="00B050"/>
                </a:solidFill>
                <a:latin typeface="Arial Black" panose="020B0A04020102020204" pitchFamily="34" charset="0"/>
              </a:rPr>
              <a:t> шафа</a:t>
            </a:r>
            <a:endParaRPr lang="uk-UA" b="1" dirty="0">
              <a:solidFill>
                <a:srgbClr val="00B050"/>
              </a:solidFill>
              <a:latin typeface="Arial Black" panose="020B0A04020102020204" pitchFamily="34" charset="0"/>
            </a:endParaRPr>
          </a:p>
        </p:txBody>
      </p:sp>
      <p:pic>
        <p:nvPicPr>
          <p:cNvPr id="4" name="Объект 3"/>
          <p:cNvPicPr>
            <a:picLocks noGrp="1" noChangeAspect="1"/>
          </p:cNvPicPr>
          <p:nvPr>
            <p:ph idx="1"/>
          </p:nvPr>
        </p:nvPicPr>
        <p:blipFill rotWithShape="1">
          <a:blip r:embed="rId2"/>
          <a:srcRect l="23564" t="5566" r="23773" b="11783"/>
          <a:stretch/>
        </p:blipFill>
        <p:spPr>
          <a:xfrm>
            <a:off x="0" y="1320800"/>
            <a:ext cx="3454400" cy="4673599"/>
          </a:xfrm>
          <a:prstGeom prst="rect">
            <a:avLst/>
          </a:prstGeom>
          <a:ln>
            <a:noFill/>
          </a:ln>
          <a:effectLst>
            <a:softEdge rad="112500"/>
          </a:effectLst>
        </p:spPr>
      </p:pic>
      <p:sp>
        <p:nvSpPr>
          <p:cNvPr id="5" name="TextBox 4"/>
          <p:cNvSpPr txBox="1"/>
          <p:nvPr/>
        </p:nvSpPr>
        <p:spPr>
          <a:xfrm>
            <a:off x="3454400" y="671098"/>
            <a:ext cx="8737600" cy="5632311"/>
          </a:xfrm>
          <a:prstGeom prst="rect">
            <a:avLst/>
          </a:prstGeom>
          <a:noFill/>
        </p:spPr>
        <p:txBody>
          <a:bodyPr wrap="square" rtlCol="0">
            <a:spAutoFit/>
          </a:bodyPr>
          <a:lstStyle/>
          <a:p>
            <a:pPr indent="261938" algn="just"/>
            <a:r>
              <a:rPr lang="ru-RU" dirty="0" smtClean="0"/>
              <a:t> </a:t>
            </a:r>
            <a:r>
              <a:rPr lang="uk-UA" sz="2000" dirty="0" err="1" smtClean="0"/>
              <a:t>Розстоювальна</a:t>
            </a:r>
            <a:r>
              <a:rPr lang="uk-UA" sz="2000" dirty="0" smtClean="0"/>
              <a:t> шафа </a:t>
            </a:r>
            <a:r>
              <a:rPr lang="uk-UA" sz="2000" dirty="0" err="1" smtClean="0"/>
              <a:t>призначенна</a:t>
            </a:r>
            <a:r>
              <a:rPr lang="uk-UA" sz="2000" dirty="0" smtClean="0"/>
              <a:t> - для підготовки дріжджового тіста, що як </a:t>
            </a:r>
            <a:r>
              <a:rPr lang="uk-UA" sz="2000" dirty="0" err="1" smtClean="0"/>
              <a:t>свіжоформованого</a:t>
            </a:r>
            <a:r>
              <a:rPr lang="uk-UA" sz="2000" dirty="0" smtClean="0"/>
              <a:t>, так і замороженого, перед випічкою хлібобулочних і кондитерських виробів в пекарнях, кондитерських цехах ресторанів і їдальнь.</a:t>
            </a:r>
          </a:p>
          <a:p>
            <a:pPr algn="just"/>
            <a:r>
              <a:rPr lang="uk-UA" dirty="0" smtClean="0"/>
              <a:t>    </a:t>
            </a:r>
            <a:r>
              <a:rPr lang="uk-UA" sz="2000" dirty="0" err="1" smtClean="0"/>
              <a:t>Розстоювальна</a:t>
            </a:r>
            <a:r>
              <a:rPr lang="uk-UA" sz="2000" dirty="0" smtClean="0"/>
              <a:t> шафа </a:t>
            </a:r>
            <a:r>
              <a:rPr lang="uk-UA" sz="2000" dirty="0" err="1" smtClean="0"/>
              <a:t>Кий</a:t>
            </a:r>
            <a:r>
              <a:rPr lang="uk-UA" sz="2000" dirty="0" smtClean="0"/>
              <a:t>-В ШР-6-760 розрахована на 6 рівнів і сконструйована для роботи з нестандартними деками багатьох виробників. </a:t>
            </a:r>
          </a:p>
          <a:p>
            <a:pPr algn="just"/>
            <a:r>
              <a:rPr lang="uk-UA" sz="2000" dirty="0" smtClean="0"/>
              <a:t>   Особливості шафи </a:t>
            </a:r>
            <a:r>
              <a:rPr lang="uk-UA" sz="2000" dirty="0" err="1" smtClean="0"/>
              <a:t>розстоювальної</a:t>
            </a:r>
            <a:r>
              <a:rPr lang="uk-UA" sz="2000" dirty="0" smtClean="0"/>
              <a:t> ШР-6-760: Конструкція апарату гарантує однорідну </a:t>
            </a:r>
            <a:r>
              <a:rPr lang="uk-UA" sz="2000" dirty="0" err="1" smtClean="0"/>
              <a:t>розстоювання</a:t>
            </a:r>
            <a:r>
              <a:rPr lang="uk-UA" sz="2000" dirty="0" smtClean="0"/>
              <a:t> виробів за усім обсягом камери. </a:t>
            </a:r>
          </a:p>
          <a:p>
            <a:pPr algn="just">
              <a:tabLst>
                <a:tab pos="261938" algn="l"/>
              </a:tabLst>
            </a:pPr>
            <a:r>
              <a:rPr lang="uk-UA" sz="2000" dirty="0" smtClean="0"/>
              <a:t>•	Рівномірний розподіл температури за усім обсягом шафи. </a:t>
            </a:r>
          </a:p>
          <a:p>
            <a:pPr algn="just">
              <a:tabLst>
                <a:tab pos="261938" algn="l"/>
              </a:tabLst>
            </a:pPr>
            <a:r>
              <a:rPr lang="uk-UA" sz="2000" dirty="0" smtClean="0"/>
              <a:t>•	Плавне регулювання температури від +30 до 90 °С. Задана температура процесу </a:t>
            </a:r>
            <a:r>
              <a:rPr lang="uk-UA" sz="2000" dirty="0" err="1" smtClean="0"/>
              <a:t>розтоювання</a:t>
            </a:r>
            <a:r>
              <a:rPr lang="uk-UA" sz="2000" dirty="0" smtClean="0"/>
              <a:t> підтримується автоматично. </a:t>
            </a:r>
          </a:p>
          <a:p>
            <a:pPr algn="just">
              <a:tabLst>
                <a:tab pos="174625" algn="l"/>
              </a:tabLst>
            </a:pPr>
            <a:r>
              <a:rPr lang="uk-UA" sz="2000" dirty="0" smtClean="0"/>
              <a:t>•	Система </a:t>
            </a:r>
            <a:r>
              <a:rPr lang="uk-UA" sz="2000" dirty="0" err="1" smtClean="0"/>
              <a:t>парозволоження</a:t>
            </a:r>
            <a:r>
              <a:rPr lang="uk-UA" sz="2000" dirty="0" smtClean="0"/>
              <a:t> проста - у висувний піддон з губкою в нижній частині </a:t>
            </a:r>
            <a:r>
              <a:rPr lang="uk-UA" sz="2000" dirty="0" err="1" smtClean="0"/>
              <a:t>розтоювальної</a:t>
            </a:r>
            <a:r>
              <a:rPr lang="uk-UA" sz="2000" dirty="0" smtClean="0"/>
              <a:t> шафи наливається вода, розташований внизу ТЭН нагріває воду в піддоні і викликає її випар, таким чином усередині шафи утворюється вологе і тепле сер</a:t>
            </a:r>
            <a:r>
              <a:rPr lang="uk-UA" dirty="0" smtClean="0"/>
              <a:t>едовище, </a:t>
            </a:r>
            <a:r>
              <a:rPr lang="uk-UA" sz="2000" dirty="0" smtClean="0"/>
              <a:t>необхідне для </a:t>
            </a:r>
            <a:r>
              <a:rPr lang="uk-UA" sz="2000" dirty="0" err="1" smtClean="0"/>
              <a:t>розстоювання</a:t>
            </a:r>
            <a:r>
              <a:rPr lang="uk-UA" sz="2000" dirty="0" smtClean="0"/>
              <a:t>.</a:t>
            </a:r>
            <a:endParaRPr lang="uk-UA" sz="2000" dirty="0"/>
          </a:p>
        </p:txBody>
      </p:sp>
    </p:spTree>
    <p:extLst>
      <p:ext uri="{BB962C8B-B14F-4D97-AF65-F5344CB8AC3E}">
        <p14:creationId xmlns:p14="http://schemas.microsoft.com/office/powerpoint/2010/main" val="1594811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000" y="447188"/>
            <a:ext cx="10571998" cy="859098"/>
          </a:xfrm>
        </p:spPr>
        <p:txBody>
          <a:bodyPr/>
          <a:lstStyle/>
          <a:p>
            <a:pPr algn="ctr"/>
            <a:r>
              <a:rPr lang="uk-UA" dirty="0" smtClean="0"/>
              <a:t>Напівавтоматична </a:t>
            </a:r>
            <a:r>
              <a:rPr lang="uk-UA" dirty="0" err="1" smtClean="0"/>
              <a:t>тісторозкочувальна</a:t>
            </a:r>
            <a:r>
              <a:rPr lang="uk-UA" dirty="0" smtClean="0"/>
              <a:t>  машина</a:t>
            </a:r>
            <a:endParaRPr lang="uk-UA" dirty="0"/>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0" y="1898586"/>
            <a:ext cx="4267200" cy="4840514"/>
          </a:xfrm>
          <a:prstGeom prst="rect">
            <a:avLst/>
          </a:prstGeom>
          <a:ln>
            <a:noFill/>
          </a:ln>
          <a:effectLst>
            <a:softEdge rad="112500"/>
          </a:effectLst>
        </p:spPr>
      </p:pic>
      <p:sp>
        <p:nvSpPr>
          <p:cNvPr id="5" name="TextBox 4"/>
          <p:cNvSpPr txBox="1"/>
          <p:nvPr/>
        </p:nvSpPr>
        <p:spPr>
          <a:xfrm>
            <a:off x="4368800" y="1779687"/>
            <a:ext cx="7678057" cy="5078313"/>
          </a:xfrm>
          <a:prstGeom prst="rect">
            <a:avLst/>
          </a:prstGeom>
          <a:noFill/>
        </p:spPr>
        <p:txBody>
          <a:bodyPr wrap="square" rtlCol="0">
            <a:spAutoFit/>
          </a:bodyPr>
          <a:lstStyle/>
          <a:p>
            <a:pPr algn="just"/>
            <a:r>
              <a:rPr lang="en-US" dirty="0" smtClean="0">
                <a:latin typeface="Arial Black" panose="020B0A04020102020204" pitchFamily="34" charset="0"/>
              </a:rPr>
              <a:t>R65S/R65S-T </a:t>
            </a:r>
            <a:r>
              <a:rPr lang="uk-UA" dirty="0" smtClean="0">
                <a:latin typeface="Arial Black" panose="020B0A04020102020204" pitchFamily="34" charset="0"/>
              </a:rPr>
              <a:t>Напівавтоматична </a:t>
            </a:r>
            <a:r>
              <a:rPr lang="uk-UA" dirty="0" err="1" smtClean="0">
                <a:latin typeface="Arial Black" panose="020B0A04020102020204" pitchFamily="34" charset="0"/>
              </a:rPr>
              <a:t>тісторозкочувальна</a:t>
            </a:r>
            <a:r>
              <a:rPr lang="uk-UA" dirty="0" smtClean="0">
                <a:latin typeface="Arial Black" panose="020B0A04020102020204" pitchFamily="34" charset="0"/>
              </a:rPr>
              <a:t> машина з основою на колесах  у версії з вбудованою системою нарізки</a:t>
            </a:r>
            <a:r>
              <a:rPr lang="ru-RU" dirty="0" smtClean="0">
                <a:latin typeface="Arial Black" panose="020B0A04020102020204" pitchFamily="34" charset="0"/>
              </a:rPr>
              <a:t> </a:t>
            </a:r>
            <a:r>
              <a:rPr lang="ru-RU" dirty="0" smtClean="0">
                <a:latin typeface="Arial Black" panose="020B0A04020102020204" pitchFamily="34" charset="0"/>
              </a:rPr>
              <a:t>(</a:t>
            </a:r>
            <a:r>
              <a:rPr lang="en-US" dirty="0" smtClean="0">
                <a:latin typeface="Arial Black" panose="020B0A04020102020204" pitchFamily="34" charset="0"/>
              </a:rPr>
              <a:t>R65S-T).</a:t>
            </a:r>
          </a:p>
          <a:p>
            <a:pPr algn="just"/>
            <a:r>
              <a:rPr lang="uk-UA" dirty="0" smtClean="0">
                <a:latin typeface="Arial Black" panose="020B0A04020102020204" pitchFamily="34" charset="0"/>
              </a:rPr>
              <a:t>Складні і знімні робочі столи.</a:t>
            </a:r>
          </a:p>
          <a:p>
            <a:pPr algn="just"/>
            <a:r>
              <a:rPr lang="uk-UA" dirty="0" smtClean="0">
                <a:latin typeface="Arial Black" panose="020B0A04020102020204" pitchFamily="34" charset="0"/>
              </a:rPr>
              <a:t>Реверсування напрямку руху за допомогою кнопок з електричним імпульсом і педалі.</a:t>
            </a:r>
          </a:p>
          <a:p>
            <a:pPr algn="just"/>
            <a:r>
              <a:rPr lang="uk-UA" dirty="0" smtClean="0">
                <a:latin typeface="Arial Black" panose="020B0A04020102020204" pitchFamily="34" charset="0"/>
              </a:rPr>
              <a:t>Сенсорний дисплей 4,5 ", 50 робочих програм з програмуванням швидкості, відкриття циліндрів і </a:t>
            </a:r>
            <a:r>
              <a:rPr lang="uk-UA" dirty="0" err="1" smtClean="0">
                <a:latin typeface="Arial Black" panose="020B0A04020102020204" pitchFamily="34" charset="0"/>
              </a:rPr>
              <a:t>посипального</a:t>
            </a:r>
            <a:r>
              <a:rPr lang="uk-UA" dirty="0" smtClean="0">
                <a:latin typeface="Arial Black" panose="020B0A04020102020204" pitchFamily="34" charset="0"/>
              </a:rPr>
              <a:t> пристрою (опція).</a:t>
            </a:r>
          </a:p>
          <a:p>
            <a:pPr algn="just"/>
            <a:r>
              <a:rPr lang="uk-UA" dirty="0" smtClean="0">
                <a:latin typeface="Arial Black" panose="020B0A04020102020204" pitchFamily="34" charset="0"/>
              </a:rPr>
              <a:t>Захисні покриття циліндрів обладнані </a:t>
            </a:r>
            <a:r>
              <a:rPr lang="uk-UA" dirty="0" err="1" smtClean="0">
                <a:latin typeface="Arial Black" panose="020B0A04020102020204" pitchFamily="34" charset="0"/>
              </a:rPr>
              <a:t>мікровимикачем</a:t>
            </a:r>
            <a:r>
              <a:rPr lang="uk-UA" dirty="0" smtClean="0">
                <a:latin typeface="Arial Black" panose="020B0A04020102020204" pitchFamily="34" charset="0"/>
              </a:rPr>
              <a:t> безпеки і газову пружиною.</a:t>
            </a:r>
          </a:p>
          <a:p>
            <a:pPr algn="just"/>
            <a:r>
              <a:rPr lang="uk-UA" dirty="0" smtClean="0">
                <a:latin typeface="Arial Black" panose="020B0A04020102020204" pitchFamily="34" charset="0"/>
              </a:rPr>
              <a:t>Система швидкого натягу і відкріплення стрічок.</a:t>
            </a:r>
          </a:p>
          <a:p>
            <a:pPr algn="just"/>
            <a:r>
              <a:rPr lang="uk-UA" dirty="0" smtClean="0">
                <a:latin typeface="Arial Black" panose="020B0A04020102020204" pitchFamily="34" charset="0"/>
              </a:rPr>
              <a:t>Шкребки з системою швидкого відкріплення </a:t>
            </a:r>
            <a:r>
              <a:rPr lang="en-US" dirty="0" smtClean="0">
                <a:latin typeface="Arial Black" panose="020B0A04020102020204" pitchFamily="34" charset="0"/>
              </a:rPr>
              <a:t>QR </a:t>
            </a:r>
            <a:r>
              <a:rPr lang="en-US" dirty="0" smtClean="0">
                <a:latin typeface="Arial Black" panose="020B0A04020102020204" pitchFamily="34" charset="0"/>
              </a:rPr>
              <a:t>(Quick Release), </a:t>
            </a:r>
            <a:r>
              <a:rPr lang="ru-RU" dirty="0" smtClean="0">
                <a:latin typeface="Arial Black" panose="020B0A04020102020204" pitchFamily="34" charset="0"/>
              </a:rPr>
              <a:t>патент </a:t>
            </a:r>
            <a:r>
              <a:rPr lang="en-US" dirty="0" err="1" smtClean="0">
                <a:latin typeface="Arial Black" panose="020B0A04020102020204" pitchFamily="34" charset="0"/>
              </a:rPr>
              <a:t>Rollmatic</a:t>
            </a:r>
            <a:r>
              <a:rPr lang="en-US" dirty="0" smtClean="0">
                <a:latin typeface="Arial Black" panose="020B0A04020102020204" pitchFamily="34" charset="0"/>
              </a:rPr>
              <a:t>.</a:t>
            </a:r>
          </a:p>
          <a:p>
            <a:pPr algn="just"/>
            <a:r>
              <a:rPr lang="ru-RU" dirty="0" smtClean="0">
                <a:latin typeface="Arial Black" panose="020B0A04020102020204" pitchFamily="34" charset="0"/>
              </a:rPr>
              <a:t>Ящик для </a:t>
            </a:r>
            <a:r>
              <a:rPr lang="uk-UA" dirty="0" smtClean="0">
                <a:latin typeface="Arial Black" panose="020B0A04020102020204" pitchFamily="34" charset="0"/>
              </a:rPr>
              <a:t>збору борошна обладнаний </a:t>
            </a:r>
            <a:r>
              <a:rPr lang="uk-UA" dirty="0" err="1" smtClean="0">
                <a:latin typeface="Arial Black" panose="020B0A04020102020204" pitchFamily="34" charset="0"/>
              </a:rPr>
              <a:t>мікровимикачем</a:t>
            </a:r>
            <a:r>
              <a:rPr lang="uk-UA" dirty="0" smtClean="0">
                <a:latin typeface="Arial Black" panose="020B0A04020102020204" pitchFamily="34" charset="0"/>
              </a:rPr>
              <a:t> безпеки</a:t>
            </a:r>
          </a:p>
          <a:p>
            <a:pPr algn="just"/>
            <a:r>
              <a:rPr lang="uk-UA" dirty="0" smtClean="0">
                <a:latin typeface="Arial Black" panose="020B0A04020102020204" pitchFamily="34" charset="0"/>
              </a:rPr>
              <a:t>Всі моделі серії </a:t>
            </a:r>
            <a:r>
              <a:rPr lang="en-US" dirty="0" smtClean="0">
                <a:latin typeface="Arial Black" panose="020B0A04020102020204" pitchFamily="34" charset="0"/>
              </a:rPr>
              <a:t>R </a:t>
            </a:r>
            <a:r>
              <a:rPr lang="uk-UA" dirty="0" smtClean="0">
                <a:latin typeface="Arial Black" panose="020B0A04020102020204" pitchFamily="34" charset="0"/>
              </a:rPr>
              <a:t>розроблені у відповідності з останніми</a:t>
            </a:r>
            <a:r>
              <a:rPr lang="ru-RU" dirty="0" smtClean="0">
                <a:latin typeface="Arial Black" panose="020B0A04020102020204" pitchFamily="34" charset="0"/>
              </a:rPr>
              <a:t> </a:t>
            </a:r>
            <a:r>
              <a:rPr lang="ru-RU" dirty="0" smtClean="0">
                <a:latin typeface="Arial Black" panose="020B0A04020102020204" pitchFamily="34" charset="0"/>
              </a:rPr>
              <a:t>регламентами </a:t>
            </a:r>
            <a:r>
              <a:rPr lang="uk-UA" dirty="0" smtClean="0">
                <a:latin typeface="Arial Black" panose="020B0A04020102020204" pitchFamily="34" charset="0"/>
              </a:rPr>
              <a:t>безпеки</a:t>
            </a:r>
            <a:r>
              <a:rPr lang="ru-RU" dirty="0" smtClean="0">
                <a:latin typeface="Arial Black" panose="020B0A04020102020204" pitchFamily="34" charset="0"/>
              </a:rPr>
              <a:t> </a:t>
            </a:r>
            <a:r>
              <a:rPr lang="en-US" dirty="0" smtClean="0">
                <a:latin typeface="Arial Black" panose="020B0A04020102020204" pitchFamily="34" charset="0"/>
              </a:rPr>
              <a:t>CEE (EN1674</a:t>
            </a:r>
            <a:r>
              <a:rPr lang="uk-UA" dirty="0" smtClean="0">
                <a:latin typeface="Arial Black" panose="020B0A04020102020204" pitchFamily="34" charset="0"/>
              </a:rPr>
              <a:t>)</a:t>
            </a:r>
            <a:endParaRPr lang="en-US" dirty="0">
              <a:latin typeface="Arial Black" panose="020B0A04020102020204" pitchFamily="34" charset="0"/>
            </a:endParaRPr>
          </a:p>
        </p:txBody>
      </p:sp>
    </p:spTree>
    <p:extLst>
      <p:ext uri="{BB962C8B-B14F-4D97-AF65-F5344CB8AC3E}">
        <p14:creationId xmlns:p14="http://schemas.microsoft.com/office/powerpoint/2010/main" val="2198917301"/>
      </p:ext>
    </p:extLst>
  </p:cSld>
  <p:clrMapOvr>
    <a:masterClrMapping/>
  </p:clrMapOvr>
  <p:timing>
    <p:tnLst>
      <p:par>
        <p:cTn id="1" dur="indefinite" restart="never" nodeType="tmRoot"/>
      </p:par>
    </p:tnLst>
  </p:timing>
</p:sld>
</file>

<file path=ppt/theme/_rels/theme13.xml.rels><?xml version="1.0" encoding="UTF-8" standalone="yes"?>
<Relationships xmlns="http://schemas.openxmlformats.org/package/2006/relationships"><Relationship Id="rId1" Type="http://schemas.openxmlformats.org/officeDocument/2006/relationships/image" Target="../media/image7.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0.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1.xml><?xml version="1.0" encoding="utf-8"?>
<a:theme xmlns:a="http://schemas.openxmlformats.org/drawingml/2006/main" name="1_Базис">
  <a:themeElements>
    <a:clrScheme name="Базис">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12.xml><?xml version="1.0" encoding="utf-8"?>
<a:theme xmlns:a="http://schemas.openxmlformats.org/drawingml/2006/main" name="Рамка">
  <a:themeElements>
    <a:clrScheme name="Рамка">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Рамка">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мка">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13.xml><?xml version="1.0" encoding="utf-8"?>
<a:theme xmlns:a="http://schemas.openxmlformats.org/drawingml/2006/main" name="Совет директоров">
  <a:themeElements>
    <a:clrScheme name="Совет директоров">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Совет директоров">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Дерево">
  <a:themeElements>
    <a:clrScheme name="Дере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ерево">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1_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1_Дерево">
  <a:themeElements>
    <a:clrScheme name="Дере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ерево">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7.xml><?xml version="1.0" encoding="utf-8"?>
<a:theme xmlns:a="http://schemas.openxmlformats.org/drawingml/2006/main" name="1_Аспект">
  <a:themeElements>
    <a:clrScheme name="Аспект">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8.xml><?xml version="1.0" encoding="utf-8"?>
<a:theme xmlns:a="http://schemas.openxmlformats.org/drawingml/2006/main" name="Цитаты">
  <a:themeElements>
    <a:clrScheme name="Цитаты">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Цитаты">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Цитаты">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9.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otalTime>328</TotalTime>
  <Words>1358</Words>
  <Application>Microsoft Office PowerPoint</Application>
  <PresentationFormat>Широкоэкранный</PresentationFormat>
  <Paragraphs>124</Paragraphs>
  <Slides>19</Slides>
  <Notes>0</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13</vt:i4>
      </vt:variant>
      <vt:variant>
        <vt:lpstr>Заголовки слайдов</vt:lpstr>
      </vt:variant>
      <vt:variant>
        <vt:i4>19</vt:i4>
      </vt:variant>
    </vt:vector>
  </HeadingPairs>
  <TitlesOfParts>
    <vt:vector size="46" baseType="lpstr">
      <vt:lpstr>Arial</vt:lpstr>
      <vt:lpstr>Arial Black</vt:lpstr>
      <vt:lpstr>Calibri</vt:lpstr>
      <vt:lpstr>Calibri Light</vt:lpstr>
      <vt:lpstr>Cambria</vt:lpstr>
      <vt:lpstr>Century Gothic</vt:lpstr>
      <vt:lpstr>Corbel</vt:lpstr>
      <vt:lpstr>Rockwell</vt:lpstr>
      <vt:lpstr>Rockwell Condensed</vt:lpstr>
      <vt:lpstr>Times New Roman</vt:lpstr>
      <vt:lpstr>Trebuchet MS</vt:lpstr>
      <vt:lpstr>Wingdings</vt:lpstr>
      <vt:lpstr>Wingdings 2</vt:lpstr>
      <vt:lpstr>Wingdings 3</vt:lpstr>
      <vt:lpstr>Сектор</vt:lpstr>
      <vt:lpstr>Дерево</vt:lpstr>
      <vt:lpstr>Легкий дым</vt:lpstr>
      <vt:lpstr>Аспект</vt:lpstr>
      <vt:lpstr>1_Легкий дым</vt:lpstr>
      <vt:lpstr>1_Дерево</vt:lpstr>
      <vt:lpstr>1_Аспект</vt:lpstr>
      <vt:lpstr>Цитаты</vt:lpstr>
      <vt:lpstr>Базис</vt:lpstr>
      <vt:lpstr>Ретро</vt:lpstr>
      <vt:lpstr>1_Базис</vt:lpstr>
      <vt:lpstr>Рамка</vt:lpstr>
      <vt:lpstr>Совет директоров</vt:lpstr>
      <vt:lpstr>Затверджую Заступник директора з НВР Тарабаренко Л.Ю. </vt:lpstr>
      <vt:lpstr>                                                               План уроку: Тема уроку:   “Характеристика новітнього устаткування для кондитерських цехів підприємств харчування” Навчальна мета:   Домогтися засвоєння учнями навчального матеріалу поглибити та узагальнити знання учнів з теми уроку. Виховна мета:   Виховувати у учнів вміння і навички при вирішенні завдань професійної спрямованості; толерантність, навички культури спілкування.   </vt:lpstr>
      <vt:lpstr>       </vt:lpstr>
      <vt:lpstr>   Навчально-методичне забезпечення:         </vt:lpstr>
      <vt:lpstr>                                     Хід уроку:  І. Організаційний момент.  ІІ. Мотивація навчальної діяльності.  ІІІ. Актуалізація опорних знань учнів: 1. Прийом «закінчити речення»………………… 2. «Сходинки до професіоналізму» (робота в парах). 3. Рольова гра.  ІV.Контроль та оцінювання знань учнів.  V. Підбиття підсумків уроку.  VІ. Домашнє завдання.    </vt:lpstr>
      <vt:lpstr>Машина для просіювання борошна</vt:lpstr>
      <vt:lpstr>Спіральна тістомісильна машина</vt:lpstr>
      <vt:lpstr>Розстоювальна шафа</vt:lpstr>
      <vt:lpstr>Напівавтоматична тісторозкочувальна  машина</vt:lpstr>
      <vt:lpstr>Багетоформовочна машина </vt:lpstr>
      <vt:lpstr>Подова паротрубна піч</vt:lpstr>
      <vt:lpstr>Ротаційна піч на пеллетах</vt:lpstr>
      <vt:lpstr>Ротаційна піч на пелетах</vt:lpstr>
      <vt:lpstr>Збивальні машини, кремозбивалки</vt:lpstr>
      <vt:lpstr>Міксер SIRMAN SIRIO 2 хром СЕ</vt:lpstr>
      <vt:lpstr>Відсаджувальна машина</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Новітнє устаткування</dc:title>
  <dc:creator>Практика в 1 кабинет</dc:creator>
  <cp:lastModifiedBy>Admin</cp:lastModifiedBy>
  <cp:revision>40</cp:revision>
  <dcterms:created xsi:type="dcterms:W3CDTF">2017-05-12T05:34:58Z</dcterms:created>
  <dcterms:modified xsi:type="dcterms:W3CDTF">2017-06-29T10:52:43Z</dcterms:modified>
</cp:coreProperties>
</file>