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354" r:id="rId2"/>
    <p:sldId id="355" r:id="rId3"/>
    <p:sldId id="331" r:id="rId4"/>
    <p:sldId id="332" r:id="rId5"/>
    <p:sldId id="347" r:id="rId6"/>
    <p:sldId id="348" r:id="rId7"/>
    <p:sldId id="337" r:id="rId8"/>
    <p:sldId id="273" r:id="rId9"/>
    <p:sldId id="341" r:id="rId10"/>
    <p:sldId id="349" r:id="rId11"/>
    <p:sldId id="338" r:id="rId12"/>
    <p:sldId id="350" r:id="rId13"/>
    <p:sldId id="352" r:id="rId14"/>
    <p:sldId id="353" r:id="rId15"/>
    <p:sldId id="351" r:id="rId16"/>
    <p:sldId id="345" r:id="rId17"/>
    <p:sldId id="33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496"/>
    <a:srgbClr val="FFFFFF"/>
    <a:srgbClr val="000000"/>
    <a:srgbClr val="FF0000"/>
    <a:srgbClr val="66FF33"/>
    <a:srgbClr val="00B050"/>
    <a:srgbClr val="2C98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831799-190C-438F-BB05-13AC00ADD1EC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D2D7A-41E3-46C8-B89E-8A535948E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D2D7A-41E3-46C8-B89E-8A535948E1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34AAF-649F-463C-A0CF-5D799E3EF0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1C3D2-C87B-4A02-ABF7-08A6BA6EEF13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76F6A-9CF4-451E-B1BF-B92968F24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7BE7C-4C96-463B-9BFA-ABDF1F31A62E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C64FE-148A-455F-8D2C-8F676C2FF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6D06D-FF3D-4C97-89D0-8341E9D768A4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CBB62-9A54-4094-8B59-63D35F21B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8BF3C-2C19-4463-8D71-1FF4B5DAD32B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2E76-6E15-42EE-A413-9587E21E59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85AAE-51FC-4401-B307-A3CEC6FBA5D8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45211-10FC-4D0B-9091-2E5A2528D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5284B-9589-4AA5-A49C-9219DF4A81DF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19E72-F7C1-4C8B-9D57-D185F9AA8E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F43E2-4F25-414D-854D-1FBA96A501B3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369C3-432F-4855-9D59-835B260FF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4F492-FC84-47D8-A8D9-86B78DA748AB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51FE5-4676-4E8A-94A1-672202918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E51B2-CB2C-46A6-8452-E4AB69D88AA6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F72B4-796D-45C7-9260-D6412973BD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5FF50-516D-418F-9FC7-861E65D99DF2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2AC0-EE26-43A2-996D-481558946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BFFCD-CA61-4C3F-9292-A0FE5C29F5F4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6BD8918-78E5-498A-9709-A678712F08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D5807EE-2F7C-4D59-BA87-74E1C01740EA}" type="datetimeFigureOut">
              <a:rPr lang="ru-RU" smtClean="0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8FDA7CB-57FB-4976-80F9-CAAEE94752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486968_2ca4796d90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19125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Усмішка твоя – єдина,… очі твої – одні.</a:t>
            </a:r>
            <a:endParaRPr lang="uk-UA" sz="4800" b="1" i="1" dirty="0">
              <a:ln w="3175">
                <a:solidFill>
                  <a:schemeClr val="bg1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62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Евристична бесіда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 eaLnBrk="0" hangingPunct="0">
              <a:spcBef>
                <a:spcPct val="20000"/>
              </a:spcBef>
              <a:buClr>
                <a:srgbClr val="DD8047">
                  <a:lumMod val="40000"/>
                  <a:lumOff val="60000"/>
                </a:srgbClr>
              </a:buClr>
              <a:buSzPct val="90000"/>
              <a:buFont typeface="Arial" pitchFamily="34" charset="0"/>
              <a:buChar char="•"/>
            </a:pPr>
            <a:r>
              <a:rPr lang="ru-RU" sz="28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Я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кі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риси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янгола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властиві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Степанові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? </a:t>
            </a:r>
            <a:endParaRPr lang="uk-UA" sz="3200" b="1" i="1" dirty="0" smtClean="0">
              <a:ln>
                <a:solidFill>
                  <a:prstClr val="white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+mn-cs"/>
            </a:endParaRPr>
          </a:p>
          <a:p>
            <a:pPr marL="547688" indent="-411163" eaLnBrk="0" hangingPunct="0">
              <a:spcBef>
                <a:spcPct val="20000"/>
              </a:spcBef>
              <a:buClr>
                <a:srgbClr val="DD8047">
                  <a:lumMod val="40000"/>
                  <a:lumOff val="60000"/>
                </a:srgbClr>
              </a:buClr>
              <a:buSzPct val="90000"/>
              <a:buFont typeface="Arial" pitchFamily="34" charset="0"/>
              <a:buChar char="•"/>
            </a:pP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Степанові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rgbClr val="DD8047">
                  <a:lumMod val="40000"/>
                  <a:lumOff val="60000"/>
                </a:srgbClr>
              </a:buClr>
              <a:buSzPct val="90000"/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Степана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Радченка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rgbClr val="DD8047">
                  <a:lumMod val="40000"/>
                  <a:lumOff val="60000"/>
                </a:srgbClr>
              </a:buClr>
              <a:buSzPct val="90000"/>
              <a:buFont typeface="Arial" pitchFamily="34" charset="0"/>
              <a:buChar char="•"/>
            </a:pP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духовне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начало героя? </a:t>
            </a:r>
          </a:p>
          <a:p>
            <a:pPr marL="547688" indent="-411163" eaLnBrk="0" hangingPunct="0">
              <a:spcBef>
                <a:spcPct val="20000"/>
              </a:spcBef>
              <a:buClr>
                <a:srgbClr val="DD8047">
                  <a:lumMod val="40000"/>
                  <a:lumOff val="60000"/>
                </a:srgbClr>
              </a:buClr>
              <a:buSzPct val="90000"/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Яке начало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перемагає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Степана? 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rgbClr val="DD8047">
                  <a:lumMod val="40000"/>
                  <a:lumOff val="60000"/>
                </a:srgbClr>
              </a:buClr>
              <a:buSzPct val="90000"/>
              <a:buFont typeface="Arial" pitchFamily="34" charset="0"/>
              <a:buChar char="•"/>
            </a:pP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чином герой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себе в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3200" b="1" i="1" dirty="0" smtClean="0">
                <a:ln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“Цілісна”</a:t>
            </a:r>
            <a:r>
              <a:rPr lang="uk-UA" sz="48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людина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2708920"/>
          <a:ext cx="6048672" cy="3927291"/>
        </p:xfrm>
        <a:graphic>
          <a:graphicData uri="http://schemas.openxmlformats.org/drawingml/2006/table">
            <a:tbl>
              <a:tblPr/>
              <a:tblGrid>
                <a:gridCol w="2016224"/>
                <a:gridCol w="2016224"/>
                <a:gridCol w="2016224"/>
              </a:tblGrid>
              <a:tr h="77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Біологічне</a:t>
                      </a:r>
                      <a:endParaRPr lang="uk-UA" sz="2400" i="1" dirty="0">
                        <a:ln w="3175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Духовне</a:t>
                      </a:r>
                      <a:endParaRPr lang="uk-UA" sz="2400" i="1" dirty="0" smtClean="0">
                        <a:ln w="3175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i="1" dirty="0">
                        <a:ln w="3175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Соціальне</a:t>
                      </a:r>
                      <a:endParaRPr lang="uk-UA" sz="2400" i="1" dirty="0" smtClean="0">
                        <a:ln w="3175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i="1" dirty="0">
                        <a:ln w="3175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644008" y="9807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31840" y="1556792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Єдність</a:t>
            </a:r>
            <a:endParaRPr lang="uk-UA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43808" y="2132856"/>
            <a:ext cx="864096" cy="54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213285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80112" y="206084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9217025" cy="2290762"/>
          </a:xfrm>
        </p:spPr>
        <p:txBody>
          <a:bodyPr>
            <a:normAutofit fontScale="90000"/>
          </a:bodyPr>
          <a:lstStyle/>
          <a:p>
            <a:r>
              <a:rPr lang="ru-RU" sz="40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Степана </a:t>
            </a:r>
            <a:r>
              <a:rPr lang="ru-RU" sz="40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Радченка</a:t>
            </a: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схеми</a:t>
            </a:r>
            <a:r>
              <a:rPr lang="ru-RU" sz="40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5076056" y="2276872"/>
            <a:ext cx="3168352" cy="1008112"/>
          </a:xfrm>
          <a:prstGeom prst="bentConnector3">
            <a:avLst>
              <a:gd name="adj1" fmla="val 48688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5400000">
            <a:off x="3311860" y="3320988"/>
            <a:ext cx="1800200" cy="1728192"/>
          </a:xfrm>
          <a:prstGeom prst="bentConnector3">
            <a:avLst>
              <a:gd name="adj1" fmla="val 50000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1619673" y="5085184"/>
            <a:ext cx="1728192" cy="792088"/>
          </a:xfrm>
          <a:prstGeom prst="bentConnector3">
            <a:avLst>
              <a:gd name="adj1" fmla="val 101307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Жінки</a:t>
            </a:r>
            <a:r>
              <a:rPr lang="ru-RU" sz="44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44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житті</a:t>
            </a:r>
            <a:r>
              <a:rPr lang="ru-RU" sz="4400" i="1" dirty="0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3175">
                  <a:solidFill>
                    <a:prstClr val="black"/>
                  </a:solidFill>
                  <a:prstDash val="sysDot"/>
                </a:ln>
                <a:solidFill>
                  <a:srgbClr val="A5AB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С.Радченка</a:t>
            </a:r>
            <a:endParaRPr lang="uk-UA" dirty="0"/>
          </a:p>
        </p:txBody>
      </p:sp>
      <p:pic>
        <p:nvPicPr>
          <p:cNvPr id="8" name="Содержимое 7" descr="Надійка, Мусінь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7156" y="1935163"/>
            <a:ext cx="638968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с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80" y="1124744"/>
            <a:ext cx="3314700" cy="4676775"/>
          </a:xfrm>
          <a:prstGeom prst="rect">
            <a:avLst/>
          </a:prstGeom>
        </p:spPr>
      </p:pic>
      <p:pic>
        <p:nvPicPr>
          <p:cNvPr id="5" name="Рисунок 4" descr="Ри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956" y="404664"/>
            <a:ext cx="5307532" cy="55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48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“Сходинки</a:t>
            </a:r>
            <a:r>
              <a:rPr lang="uk-UA" sz="48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ЗНО”</a:t>
            </a:r>
          </a:p>
          <a:p>
            <a:pPr algn="ctr"/>
            <a:endParaRPr lang="uk-UA" sz="3600" b="1" i="1" dirty="0" smtClean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 smtClean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Доведіть або спростуйте: чи можна назвати Степана Радченка </a:t>
            </a:r>
            <a:r>
              <a:rPr lang="uk-UA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“цілісною”</a:t>
            </a:r>
            <a:r>
              <a:rPr lang="uk-UA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особистістю</a:t>
            </a:r>
          </a:p>
          <a:p>
            <a:endParaRPr lang="uk-UA" sz="3600" b="1" i="1" dirty="0" smtClean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 – жертва чи завойовник міста?</a:t>
            </a:r>
            <a:endParaRPr lang="uk-UA" sz="2800" b="1" i="1" dirty="0" smtClean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0"/>
            <a:ext cx="9071992" cy="799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uk-UA" sz="4800" b="1" i="1" dirty="0" smtClean="0">
              <a:ln w="3175">
                <a:solidFill>
                  <a:schemeClr val="tx1">
                    <a:lumMod val="95000"/>
                  </a:schemeClr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uk-UA" sz="4800" b="1" i="1" dirty="0" smtClean="0">
                <a:ln w="3175">
                  <a:solidFill>
                    <a:schemeClr val="tx1">
                      <a:lumMod val="95000"/>
                    </a:schemeClr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Прийом </a:t>
            </a:r>
            <a:r>
              <a:rPr lang="uk-UA" sz="4800" b="1" i="1" dirty="0" smtClean="0">
                <a:ln w="3175">
                  <a:solidFill>
                    <a:schemeClr val="tx1">
                      <a:lumMod val="95000"/>
                    </a:schemeClr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«Незакінчене речення»:</a:t>
            </a:r>
          </a:p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uk-UA" sz="800" b="1" i="1" dirty="0" smtClean="0">
              <a:ln w="3175">
                <a:solidFill>
                  <a:schemeClr val="tx1">
                    <a:lumMod val="95000"/>
                  </a:schemeClr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7688" lvl="0" indent="-411163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Степанові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Степана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повчитися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Степан вчинив неправильно,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негідно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коли…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мою думку,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самоутвердитись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b="1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47688" lvl="0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uk-UA" sz="3600" b="1" i="1" dirty="0" smtClean="0">
              <a:ln w="3175">
                <a:solidFill>
                  <a:prstClr val="white"/>
                </a:solidFill>
                <a:prstDash val="sysDot"/>
              </a:ln>
              <a:solidFill>
                <a:srgbClr val="DD804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7688" lvl="0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uk-UA" sz="3600" b="1" i="1" dirty="0" smtClean="0">
              <a:ln w="3175">
                <a:solidFill>
                  <a:prstClr val="white"/>
                </a:solidFill>
                <a:prstDash val="sysDot"/>
              </a:ln>
              <a:solidFill>
                <a:srgbClr val="DD804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357166"/>
            <a:ext cx="7086600" cy="1176326"/>
          </a:xfrm>
        </p:spPr>
        <p:txBody>
          <a:bodyPr/>
          <a:lstStyle/>
          <a:p>
            <a:pPr algn="ctr">
              <a:defRPr/>
            </a:pPr>
            <a:r>
              <a:rPr lang="uk-UA" sz="5400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endParaRPr lang="ru-RU" sz="5400" i="1" dirty="0">
              <a:ln w="3175">
                <a:solidFill>
                  <a:schemeClr val="bg1"/>
                </a:solidFill>
                <a:prstDash val="sysDot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88" y="1772815"/>
            <a:ext cx="8463284" cy="3934247"/>
          </a:xfrm>
        </p:spPr>
        <p:txBody>
          <a:bodyPr/>
          <a:lstStyle/>
          <a:p>
            <a:pPr marL="73025"/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Підготуватися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усного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твору-роздуму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важливіше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lang="ru-RU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" y="0"/>
            <a:ext cx="9139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7200" b="1" i="1" u="none" strike="noStrike" cap="none" normalizeH="0" baseline="0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уроку: </a:t>
            </a:r>
          </a:p>
          <a:p>
            <a:pPr lvl="0" eaLnBrk="0" hangingPunct="0"/>
            <a:endParaRPr kumimoji="0" lang="ru-RU" sz="1600" b="1" i="1" u="none" strike="noStrike" cap="none" normalizeH="0" baseline="0" dirty="0" smtClean="0">
              <a:ln w="3175">
                <a:solidFill>
                  <a:schemeClr val="accent3">
                    <a:lumMod val="75000"/>
                  </a:schemeClr>
                </a:solidFill>
                <a:prstDash val="sysDot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kumimoji="0" lang="uk-UA" sz="1200" b="1" i="1" u="none" strike="noStrike" cap="none" normalizeH="0" baseline="0" dirty="0" smtClean="0">
              <a:ln w="3175">
                <a:solidFill>
                  <a:srgbClr val="FFFFFF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uk-UA" sz="4800" b="1" i="1" u="none" strike="noStrike" cap="none" normalizeH="0" baseline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5400" b="1" i="1" u="none" strike="noStrike" cap="none" normalizeH="0" baseline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Зображення </a:t>
            </a:r>
            <a:r>
              <a:rPr kumimoji="0" lang="uk-UA" sz="5400" b="1" i="1" u="none" strike="noStrike" cap="none" normalizeH="0" baseline="0" dirty="0" err="1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“цілісної”</a:t>
            </a:r>
            <a:r>
              <a:rPr kumimoji="0" lang="uk-UA" sz="5400" b="1" i="1" u="none" strike="noStrike" cap="none" normalizeH="0" baseline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людини в єдності її біологічного, духовного, соціального</a:t>
            </a:r>
            <a:r>
              <a:rPr kumimoji="0" lang="uk-UA" sz="5400" b="1" i="1" u="none" strike="noStrike" cap="none" normalizeH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Степана </a:t>
            </a:r>
            <a:r>
              <a:rPr lang="uk-UA" sz="5400" b="1" i="1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5400" b="1" i="1" u="none" strike="noStrike" cap="none" normalizeH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адченка</a:t>
            </a:r>
            <a:r>
              <a:rPr kumimoji="0" lang="uk-UA" sz="5400" b="1" i="1" u="none" strike="noStrike" cap="none" normalizeH="0" baseline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романі </a:t>
            </a:r>
            <a:r>
              <a:rPr kumimoji="0" lang="uk-UA" sz="5400" b="1" i="1" u="none" strike="noStrike" cap="none" normalizeH="0" baseline="0" dirty="0" err="1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“Місто”</a:t>
            </a:r>
            <a:r>
              <a:rPr kumimoji="0" lang="uk-UA" sz="5400" b="1" i="1" u="none" strike="noStrike" cap="none" normalizeH="0" baseline="0" dirty="0" smtClean="0">
                <a:ln w="3175">
                  <a:solidFill>
                    <a:srgbClr val="FFFFFF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В.Підмогильного</a:t>
            </a:r>
            <a:endParaRPr kumimoji="0" lang="uk-UA" sz="6000" b="1" i="1" u="none" strike="noStrike" cap="none" normalizeH="0" baseline="0" dirty="0" smtClean="0">
              <a:ln w="3175">
                <a:solidFill>
                  <a:srgbClr val="FFFFFF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79512" y="48206"/>
            <a:ext cx="8964488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1" i="1" u="none" strike="noStrike" cap="none" normalizeH="0" baseline="0" dirty="0" smtClean="0">
              <a:ln w="3175">
                <a:solidFill>
                  <a:schemeClr val="accent3">
                    <a:lumMod val="75000"/>
                  </a:schemeClr>
                </a:solidFill>
                <a:prstDash val="sysDot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cap="none" normalizeH="0" baseline="0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уроку: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 w="3175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4800" b="1" i="1" u="none" strike="noStrike" cap="none" normalizeH="0" baseline="0" dirty="0" smtClean="0">
              <a:ln w="3175">
                <a:solidFill>
                  <a:schemeClr val="accent3">
                    <a:lumMod val="75000"/>
                  </a:schemeClr>
                </a:solidFill>
                <a:prstDash val="sysDot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розкрити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специфіку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персонажа як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втілення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</a:t>
            </a:r>
            <a:r>
              <a:rPr kumimoji="0" lang="uk-UA" sz="3400" b="1" i="1" u="none" strike="noStrike" cap="none" normalizeH="0" baseline="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uk-UA" sz="3400" b="1" i="1" u="none" strike="noStrike" cap="none" normalizeH="0" baseline="0" dirty="0" smtClean="0">
              <a:ln w="3175">
                <a:solidFill>
                  <a:schemeClr val="tx1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kumimoji="0" lang="uk-UA" sz="3400" b="1" i="1" u="none" strike="noStrike" cap="none" normalizeH="0" baseline="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спонукати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роздумів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людей; </a:t>
            </a:r>
          </a:p>
          <a:p>
            <a:pPr eaLnBrk="0" hangingPunct="0">
              <a:buFontTx/>
              <a:buChar char="•"/>
            </a:pP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узагальнювати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думку;</a:t>
            </a:r>
          </a:p>
          <a:p>
            <a:pPr eaLnBrk="0" hangingPunct="0">
              <a:buFontTx/>
              <a:buChar char="•"/>
            </a:pPr>
            <a:r>
              <a:rPr kumimoji="0" lang="ru-RU" sz="3400" b="1" i="1" u="none" strike="noStrike" cap="none" normalizeH="0" baseline="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kumimoji="0" lang="ru-RU" sz="3400" b="1" i="1" u="none" strike="noStrike" cap="none" normalizeH="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самовдосконалюватися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зростати</a:t>
            </a:r>
            <a:r>
              <a:rPr lang="ru-RU" sz="34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духовно.</a:t>
            </a:r>
            <a:endParaRPr kumimoji="0" lang="uk-UA" sz="3400" b="1" i="1" u="none" strike="noStrike" cap="none" normalizeH="0" baseline="0" dirty="0" smtClean="0">
              <a:ln w="3175">
                <a:solidFill>
                  <a:schemeClr val="tx1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Епіграф до уроку</a:t>
            </a:r>
            <a:endParaRPr lang="uk-UA" sz="7200" i="1" dirty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8964488" cy="4061048"/>
          </a:xfrm>
        </p:spPr>
        <p:txBody>
          <a:bodyPr/>
          <a:lstStyle/>
          <a:p>
            <a:pPr algn="ctr">
              <a:buNone/>
            </a:pPr>
            <a:r>
              <a:rPr lang="uk-UA" sz="4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 був єдиний, але у двох іпостасях, з яких кожна мала свої окремі функції і завдання</a:t>
            </a:r>
          </a:p>
          <a:p>
            <a:pPr algn="r">
              <a:buNone/>
            </a:pPr>
            <a:r>
              <a:rPr lang="uk-UA" sz="40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Підмогильний</a:t>
            </a:r>
            <a:endParaRPr lang="uk-UA" sz="3600" b="1" i="1" dirty="0" smtClean="0">
              <a:ln w="3175">
                <a:solidFill>
                  <a:schemeClr val="tx1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964612" cy="6858000"/>
          </a:xfrm>
        </p:spPr>
        <p:txBody>
          <a:bodyPr>
            <a:noAutofit/>
          </a:bodyPr>
          <a:lstStyle/>
          <a:p>
            <a:pPr algn="l"/>
            <a:r>
              <a:rPr lang="uk-UA" sz="3600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«Він(автор) зробив тіло головним героєм «Міста» й висунув ідею двоїстої людини, яка складається з ангельського і тваринного начал. Герої Підмогильного страждають від роздвоєності між душею(розумом, інтелектуальною сферою) і тілом, статевим потягом. Гармонія між цими двома сферами дається важко. По суті, на думку автора, вона неможлива»</a:t>
            </a:r>
            <a:br>
              <a:rPr lang="uk-UA" sz="3600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uk-UA" sz="3600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Соломія Павличко</a:t>
            </a:r>
            <a:endParaRPr lang="uk-UA" sz="2000" i="1" dirty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Епіграфи до роману</a:t>
            </a:r>
            <a:endParaRPr lang="uk-UA" sz="5400" i="1" dirty="0">
              <a:ln w="3175">
                <a:solidFill>
                  <a:schemeClr val="bg1"/>
                </a:solidFill>
                <a:prstDash val="sysDot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55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sz="3800" b="1" i="1" dirty="0" smtClean="0">
              <a:ln w="3175">
                <a:solidFill>
                  <a:schemeClr val="tx1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800" b="1" i="1" dirty="0" smtClean="0">
              <a:ln w="3175">
                <a:solidFill>
                  <a:schemeClr val="tx1"/>
                </a:solidFill>
                <a:prstDash val="sysDot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8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Шість прикмет має людина: трьома подібна вона на тварину, а трьома на янгола: як тварина - людина їсть і п'є: як тварина - вона множиться і як тварина - викидає; як янгол - вона має розум, як янгол - ходить просто і як янгол - священною мовою розмовляє».</a:t>
            </a:r>
          </a:p>
          <a:p>
            <a:pPr>
              <a:buNone/>
            </a:pPr>
            <a:r>
              <a:rPr lang="uk-UA" sz="36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(Талмуд. Трактат </a:t>
            </a:r>
            <a:r>
              <a:rPr lang="uk-UA" sz="3600" b="1" i="1" dirty="0" err="1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Авот</a:t>
            </a:r>
            <a:r>
              <a:rPr lang="uk-UA" sz="3600" b="1" i="1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820150" cy="467995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5400" b="1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5400" b="1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вільним</a:t>
            </a: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Евкріте</a:t>
            </a: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5400" b="1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А.Франс, </a:t>
            </a:r>
            <a:r>
              <a:rPr lang="ru-RU" sz="5400" b="1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Таїс</a:t>
            </a:r>
            <a:endParaRPr lang="ru-RU" sz="5400" b="1" i="1" dirty="0" smtClean="0">
              <a:ln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i="1" dirty="0" smtClean="0">
                <a:ln w="3175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Словникова робота</a:t>
            </a:r>
            <a:endParaRPr lang="uk-UA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324528" cy="4536504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SzPct val="90000"/>
              <a:buFont typeface="Arial" pitchFamily="34" charset="0"/>
              <a:buChar char="•"/>
            </a:pPr>
            <a:r>
              <a:rPr lang="uk-UA" sz="4000" b="1" i="1" u="sng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Цілісний</a:t>
            </a:r>
            <a:r>
              <a:rPr lang="uk-UA" sz="4000" b="1" i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40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який має внутрішню єдність, сприймається як єдине ціле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SzPct val="90000"/>
              <a:buFont typeface="Arial" pitchFamily="34" charset="0"/>
              <a:buChar char="•"/>
            </a:pPr>
            <a:r>
              <a:rPr lang="uk-UA" sz="4000" b="1" i="1" u="sng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Цілісність</a:t>
            </a:r>
            <a:r>
              <a:rPr lang="uk-UA" sz="4000" b="1" i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4000" b="1" i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внутрішня єдність, єдине ціле духовного, психічного і фізичного світу.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2544</TotalTime>
  <Words>400</Words>
  <Application>Microsoft Office PowerPoint</Application>
  <PresentationFormat>Экран (4:3)</PresentationFormat>
  <Paragraphs>60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Епіграф до уроку</vt:lpstr>
      <vt:lpstr>«Він(автор) зробив тіло головним героєм «Міста» й висунув ідею двоїстої людини, яка складається з ангельського і тваринного начал. Герої Підмогильного страждають від роздвоєності між душею(розумом, інтелектуальною сферою) і тілом, статевим потягом. Гармонія між цими двома сферами дається важко. По суті, на думку автора, вона неможлива»                                                                           Соломія Павличко</vt:lpstr>
      <vt:lpstr>Епіграфи до роману</vt:lpstr>
      <vt:lpstr>Слайд 8</vt:lpstr>
      <vt:lpstr>Словникова робота</vt:lpstr>
      <vt:lpstr>Слайд 10</vt:lpstr>
      <vt:lpstr>Слайд 11</vt:lpstr>
      <vt:lpstr>Дослідження становлення особистості  Степана Радченка Складання схеми  </vt:lpstr>
      <vt:lpstr>Жінки в житті С.Радченка</vt:lpstr>
      <vt:lpstr>Слайд 14</vt:lpstr>
      <vt:lpstr>Слайд 15</vt:lpstr>
      <vt:lpstr>Слайд 16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274</cp:revision>
  <dcterms:created xsi:type="dcterms:W3CDTF">2011-06-04T15:11:19Z</dcterms:created>
  <dcterms:modified xsi:type="dcterms:W3CDTF">2017-05-22T08:13:31Z</dcterms:modified>
</cp:coreProperties>
</file>