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22"/>
  </p:notesMasterIdLst>
  <p:sldIdLst>
    <p:sldId id="256" r:id="rId2"/>
    <p:sldId id="272" r:id="rId3"/>
    <p:sldId id="273" r:id="rId4"/>
    <p:sldId id="274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76" r:id="rId15"/>
    <p:sldId id="266" r:id="rId16"/>
    <p:sldId id="267" r:id="rId17"/>
    <p:sldId id="268" r:id="rId18"/>
    <p:sldId id="269" r:id="rId19"/>
    <p:sldId id="275" r:id="rId20"/>
    <p:sldId id="271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2022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C26DD5-EA2D-450F-BD1C-7B815F81E5A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B8A5F-FFCF-4C53-902F-8887482BF1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707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B8A5F-FFCF-4C53-902F-8887482BF1B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292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B8A5F-FFCF-4C53-902F-8887482BF1B6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292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260648"/>
            <a:ext cx="6172200" cy="28304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АНАЛІЗ ЕФЕКТИВНОСТІ РЕДУКЦІЇ БАРЕТА </a:t>
            </a:r>
            <a:br>
              <a:rPr lang="ru-RU" dirty="0"/>
            </a:br>
            <a:r>
              <a:rPr lang="ru-RU" dirty="0"/>
              <a:t>ПРИ МНОЖЕННІ ЕЛЕМЕНТІВ ПОЛЯ </a:t>
            </a:r>
            <a:r>
              <a:rPr lang="ru-RU" dirty="0" smtClean="0"/>
              <a:t>GF(2</a:t>
            </a:r>
            <a:r>
              <a:rPr lang="en-US" baseline="30000" dirty="0"/>
              <a:t>M</a:t>
            </a:r>
            <a:r>
              <a:rPr lang="ru-RU" dirty="0" smtClean="0"/>
              <a:t>)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 ПОЛІНОМІАЛЬНОМУ БАЗИСІ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592288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Учень групи ОП-8 13/14 </a:t>
            </a:r>
          </a:p>
          <a:p>
            <a:r>
              <a:rPr lang="uk-UA" dirty="0" smtClean="0"/>
              <a:t>ДНЗ ХВПУ № 6</a:t>
            </a:r>
          </a:p>
          <a:p>
            <a:r>
              <a:rPr lang="uk-UA" dirty="0" smtClean="0"/>
              <a:t>Кравець В.Є.</a:t>
            </a:r>
          </a:p>
          <a:p>
            <a:endParaRPr lang="uk-UA" dirty="0" smtClean="0"/>
          </a:p>
          <a:p>
            <a:r>
              <a:rPr lang="uk-UA" dirty="0" smtClean="0"/>
              <a:t>Науковий керівник:</a:t>
            </a:r>
          </a:p>
          <a:p>
            <a:r>
              <a:rPr lang="uk-UA" dirty="0" smtClean="0"/>
              <a:t>Викладач інформатики </a:t>
            </a:r>
          </a:p>
          <a:p>
            <a:r>
              <a:rPr lang="uk-UA" dirty="0" smtClean="0"/>
              <a:t>ДНЗ ХВПУ № 6 </a:t>
            </a:r>
          </a:p>
          <a:p>
            <a:r>
              <a:rPr lang="uk-UA" dirty="0" err="1" smtClean="0"/>
              <a:t>Подвойська</a:t>
            </a:r>
            <a:r>
              <a:rPr lang="uk-UA" dirty="0" smtClean="0"/>
              <a:t> Л.М.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1972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/>
              <a:t>2</a:t>
            </a:r>
            <a:r>
              <a:rPr lang="ru-RU" dirty="0" smtClean="0"/>
              <a:t>. </a:t>
            </a:r>
            <a:r>
              <a:rPr lang="uk-UA" dirty="0"/>
              <a:t>АЛГЕБРАЇЧНІ РОЗШИРЕННЯ </a:t>
            </a:r>
            <a:r>
              <a:rPr lang="uk-UA" dirty="0" smtClean="0"/>
              <a:t>ПОЛІВ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/>
          </a:bodyPr>
          <a:lstStyle/>
          <a:p>
            <a:r>
              <a:rPr lang="ru-RU" dirty="0" smtClean="0"/>
              <a:t>2.3.</a:t>
            </a:r>
            <a:r>
              <a:rPr lang="uk-UA" sz="3000" dirty="0" smtClean="0"/>
              <a:t> </a:t>
            </a:r>
            <a:r>
              <a:rPr lang="uk-UA" sz="2800" dirty="0"/>
              <a:t>Поле </a:t>
            </a:r>
            <a:r>
              <a:rPr lang="uk-UA" sz="2800" dirty="0" err="1"/>
              <a:t>Галуа</a:t>
            </a:r>
            <a:r>
              <a:rPr lang="uk-UA" sz="2800" dirty="0"/>
              <a:t> GF (2</a:t>
            </a:r>
            <a:r>
              <a:rPr lang="uk-UA" sz="2800" baseline="30000" dirty="0"/>
              <a:t>m</a:t>
            </a:r>
            <a:r>
              <a:rPr lang="uk-UA" sz="2800" dirty="0" smtClean="0"/>
              <a:t>)</a:t>
            </a:r>
          </a:p>
          <a:p>
            <a:pPr lvl="1"/>
            <a:r>
              <a:rPr lang="uk-UA" sz="2500" dirty="0"/>
              <a:t>Результат c = (c</a:t>
            </a:r>
            <a:r>
              <a:rPr lang="uk-UA" sz="2500" baseline="-25000" dirty="0"/>
              <a:t>0</a:t>
            </a:r>
            <a:r>
              <a:rPr lang="uk-UA" sz="2500" dirty="0"/>
              <a:t>, c</a:t>
            </a:r>
            <a:r>
              <a:rPr lang="uk-UA" sz="2500" baseline="-25000" dirty="0"/>
              <a:t>1</a:t>
            </a:r>
            <a:r>
              <a:rPr lang="uk-UA" sz="2500" dirty="0"/>
              <a:t>, . . . , c</a:t>
            </a:r>
            <a:r>
              <a:rPr lang="uk-UA" sz="2500" baseline="-25000" dirty="0"/>
              <a:t>m˘1</a:t>
            </a:r>
            <a:r>
              <a:rPr lang="uk-UA" sz="2500" dirty="0"/>
              <a:t>). :</a:t>
            </a:r>
            <a:endParaRPr lang="ru-RU" sz="2500" dirty="0"/>
          </a:p>
          <a:p>
            <a:pPr lvl="2"/>
            <a:r>
              <a:rPr lang="uk-UA" sz="2200" dirty="0"/>
              <a:t>1.	</a:t>
            </a:r>
            <a:r>
              <a:rPr lang="uk-UA" sz="2200" dirty="0" err="1"/>
              <a:t>Set</a:t>
            </a:r>
            <a:r>
              <a:rPr lang="uk-UA" sz="2200" dirty="0"/>
              <a:t> x ← a.</a:t>
            </a:r>
            <a:endParaRPr lang="ru-RU" sz="2200" dirty="0"/>
          </a:p>
          <a:p>
            <a:pPr lvl="2"/>
            <a:r>
              <a:rPr lang="uk-UA" sz="2200" dirty="0"/>
              <a:t>2.	</a:t>
            </a:r>
            <a:r>
              <a:rPr lang="uk-UA" sz="2200" dirty="0" err="1"/>
              <a:t>Set</a:t>
            </a:r>
            <a:r>
              <a:rPr lang="uk-UA" sz="2200" dirty="0"/>
              <a:t> y ← b.</a:t>
            </a:r>
            <a:endParaRPr lang="ru-RU" sz="2200" dirty="0"/>
          </a:p>
          <a:p>
            <a:pPr lvl="2"/>
            <a:r>
              <a:rPr lang="uk-UA" sz="2200" dirty="0"/>
              <a:t>3.	</a:t>
            </a:r>
            <a:r>
              <a:rPr lang="uk-UA" sz="2200" dirty="0" err="1"/>
              <a:t>For</a:t>
            </a:r>
            <a:r>
              <a:rPr lang="uk-UA" sz="2200" dirty="0"/>
              <a:t> k </a:t>
            </a:r>
            <a:r>
              <a:rPr lang="uk-UA" sz="2200" dirty="0" err="1"/>
              <a:t>from</a:t>
            </a:r>
            <a:r>
              <a:rPr lang="uk-UA" sz="2200" dirty="0"/>
              <a:t> 0 </a:t>
            </a:r>
            <a:r>
              <a:rPr lang="uk-UA" sz="2200" dirty="0" err="1"/>
              <a:t>to</a:t>
            </a:r>
            <a:r>
              <a:rPr lang="uk-UA" sz="2200" dirty="0"/>
              <a:t> m – 1 </a:t>
            </a:r>
            <a:r>
              <a:rPr lang="uk-UA" sz="2200" dirty="0" err="1" smtClean="0"/>
              <a:t>do</a:t>
            </a:r>
            <a:endParaRPr lang="ru-RU" sz="2200" dirty="0"/>
          </a:p>
          <a:p>
            <a:pPr lvl="2"/>
            <a:r>
              <a:rPr lang="uk-UA" sz="2200" dirty="0" smtClean="0"/>
              <a:t>3.1</a:t>
            </a:r>
            <a:r>
              <a:rPr lang="uk-UA" sz="2200" dirty="0"/>
              <a:t>	</a:t>
            </a:r>
            <a:r>
              <a:rPr lang="uk-UA" sz="2200" dirty="0" err="1"/>
              <a:t>Compute</a:t>
            </a:r>
            <a:r>
              <a:rPr lang="uk-UA" sz="2200" dirty="0"/>
              <a:t> </a:t>
            </a:r>
            <a:r>
              <a:rPr lang="uk-UA" sz="2200" dirty="0" err="1"/>
              <a:t>via</a:t>
            </a:r>
            <a:r>
              <a:rPr lang="uk-UA" sz="2200" dirty="0"/>
              <a:t> </a:t>
            </a:r>
            <a:r>
              <a:rPr lang="uk-UA" sz="2200" dirty="0" err="1"/>
              <a:t>matrix</a:t>
            </a:r>
            <a:r>
              <a:rPr lang="uk-UA" sz="2200" dirty="0"/>
              <a:t> </a:t>
            </a:r>
            <a:r>
              <a:rPr lang="uk-UA" sz="2200" dirty="0" err="1"/>
              <a:t>multiplication</a:t>
            </a:r>
            <a:r>
              <a:rPr lang="uk-UA" sz="2200" dirty="0"/>
              <a:t> </a:t>
            </a:r>
            <a:r>
              <a:rPr lang="uk-UA" sz="2200" dirty="0" err="1"/>
              <a:t>c</a:t>
            </a:r>
            <a:r>
              <a:rPr lang="uk-UA" sz="2200" baseline="-25000" dirty="0" err="1"/>
              <a:t>k</a:t>
            </a:r>
            <a:r>
              <a:rPr lang="uk-UA" sz="2200" dirty="0"/>
              <a:t> := x · M · </a:t>
            </a:r>
            <a:r>
              <a:rPr lang="uk-UA" sz="2200" dirty="0" err="1"/>
              <a:t>y</a:t>
            </a:r>
            <a:r>
              <a:rPr lang="uk-UA" sz="2200" baseline="30000" dirty="0" err="1"/>
              <a:t>tr</a:t>
            </a:r>
            <a:r>
              <a:rPr lang="uk-UA" sz="2200" dirty="0"/>
              <a:t> </a:t>
            </a:r>
            <a:r>
              <a:rPr lang="uk-UA" sz="2200" dirty="0" err="1"/>
              <a:t>where</a:t>
            </a:r>
            <a:r>
              <a:rPr lang="uk-UA" sz="2200" dirty="0"/>
              <a:t> </a:t>
            </a:r>
            <a:r>
              <a:rPr lang="uk-UA" sz="2200" dirty="0" err="1"/>
              <a:t>y</a:t>
            </a:r>
            <a:r>
              <a:rPr lang="uk-UA" sz="2200" baseline="30000" dirty="0" err="1"/>
              <a:t>tr</a:t>
            </a:r>
            <a:r>
              <a:rPr lang="uk-UA" sz="2200" dirty="0"/>
              <a:t> </a:t>
            </a:r>
            <a:r>
              <a:rPr lang="uk-UA" sz="2200" dirty="0" err="1" smtClean="0"/>
              <a:t>denotes</a:t>
            </a:r>
            <a:r>
              <a:rPr lang="ru-RU" sz="2200" dirty="0"/>
              <a:t> </a:t>
            </a:r>
            <a:r>
              <a:rPr lang="uk-UA" sz="2200" dirty="0" err="1" smtClean="0"/>
              <a:t>the</a:t>
            </a:r>
            <a:r>
              <a:rPr lang="uk-UA" sz="2200" dirty="0" smtClean="0"/>
              <a:t> </a:t>
            </a:r>
            <a:r>
              <a:rPr lang="uk-UA" sz="2200" dirty="0" err="1"/>
              <a:t>matrix</a:t>
            </a:r>
            <a:r>
              <a:rPr lang="uk-UA" sz="2200" dirty="0"/>
              <a:t> </a:t>
            </a:r>
            <a:r>
              <a:rPr lang="uk-UA" sz="2200" dirty="0" err="1"/>
              <a:t>transpose</a:t>
            </a:r>
            <a:r>
              <a:rPr lang="uk-UA" sz="2200" dirty="0"/>
              <a:t> </a:t>
            </a:r>
            <a:r>
              <a:rPr lang="uk-UA" sz="2200" dirty="0" err="1"/>
              <a:t>of</a:t>
            </a:r>
            <a:r>
              <a:rPr lang="uk-UA" sz="2200" dirty="0"/>
              <a:t> </a:t>
            </a:r>
            <a:r>
              <a:rPr lang="uk-UA" sz="2200" dirty="0" err="1"/>
              <a:t>the</a:t>
            </a:r>
            <a:r>
              <a:rPr lang="uk-UA" sz="2200" dirty="0"/>
              <a:t> </a:t>
            </a:r>
            <a:r>
              <a:rPr lang="uk-UA" sz="2200" dirty="0" err="1"/>
              <a:t>vector</a:t>
            </a:r>
            <a:r>
              <a:rPr lang="uk-UA" sz="2200" dirty="0"/>
              <a:t> </a:t>
            </a:r>
            <a:r>
              <a:rPr lang="uk-UA" sz="2200" dirty="0" smtClean="0"/>
              <a:t>y.</a:t>
            </a:r>
            <a:endParaRPr lang="ru-RU" sz="2200" dirty="0"/>
          </a:p>
          <a:p>
            <a:pPr lvl="2"/>
            <a:r>
              <a:rPr lang="uk-UA" sz="2200" dirty="0" smtClean="0"/>
              <a:t>3.2</a:t>
            </a:r>
            <a:r>
              <a:rPr lang="uk-UA" sz="2200" dirty="0"/>
              <a:t>	</a:t>
            </a:r>
            <a:r>
              <a:rPr lang="uk-UA" sz="2200" dirty="0" err="1"/>
              <a:t>Set</a:t>
            </a:r>
            <a:r>
              <a:rPr lang="uk-UA" sz="2200" dirty="0"/>
              <a:t>  x  ← </a:t>
            </a:r>
            <a:r>
              <a:rPr lang="uk-UA" sz="2200" dirty="0" err="1"/>
              <a:t>LeftShift</a:t>
            </a:r>
            <a:r>
              <a:rPr lang="uk-UA" sz="2200" dirty="0"/>
              <a:t>(x) </a:t>
            </a:r>
            <a:r>
              <a:rPr lang="uk-UA" sz="2200" dirty="0" err="1"/>
              <a:t>and</a:t>
            </a:r>
            <a:r>
              <a:rPr lang="uk-UA" sz="2200" dirty="0"/>
              <a:t>  y  ← </a:t>
            </a:r>
            <a:r>
              <a:rPr lang="uk-UA" sz="2200" dirty="0" err="1"/>
              <a:t>LeftShift</a:t>
            </a:r>
            <a:r>
              <a:rPr lang="uk-UA" sz="2200" dirty="0"/>
              <a:t>(y), </a:t>
            </a:r>
            <a:r>
              <a:rPr lang="uk-UA" sz="2200" dirty="0" err="1"/>
              <a:t>where</a:t>
            </a:r>
            <a:r>
              <a:rPr lang="uk-UA" sz="2200" dirty="0"/>
              <a:t>  </a:t>
            </a:r>
            <a:r>
              <a:rPr lang="uk-UA" sz="2200" dirty="0" err="1"/>
              <a:t>LeftShift</a:t>
            </a:r>
            <a:r>
              <a:rPr lang="uk-UA" sz="2200" dirty="0"/>
              <a:t>  (</a:t>
            </a:r>
            <a:r>
              <a:rPr lang="uk-UA" sz="2200" dirty="0" err="1" smtClean="0"/>
              <a:t>лiвий</a:t>
            </a:r>
            <a:r>
              <a:rPr lang="ru-RU" sz="2200" dirty="0"/>
              <a:t> </a:t>
            </a:r>
            <a:r>
              <a:rPr lang="uk-UA" sz="2800" dirty="0" smtClean="0"/>
              <a:t>зсув) </a:t>
            </a:r>
            <a:r>
              <a:rPr lang="uk-UA" sz="2800" dirty="0" err="1" smtClean="0"/>
              <a:t>denotes</a:t>
            </a:r>
            <a:r>
              <a:rPr lang="uk-UA" sz="2800" dirty="0" smtClean="0"/>
              <a:t> </a:t>
            </a:r>
            <a:r>
              <a:rPr lang="uk-UA" sz="2800" dirty="0" err="1"/>
              <a:t>the</a:t>
            </a:r>
            <a:r>
              <a:rPr lang="uk-UA" sz="2800" dirty="0"/>
              <a:t> </a:t>
            </a:r>
            <a:r>
              <a:rPr lang="uk-UA" sz="2800" dirty="0" err="1"/>
              <a:t>circular</a:t>
            </a:r>
            <a:r>
              <a:rPr lang="uk-UA" sz="2800" dirty="0"/>
              <a:t> </a:t>
            </a:r>
            <a:r>
              <a:rPr lang="uk-UA" sz="2800" dirty="0" err="1"/>
              <a:t>left</a:t>
            </a:r>
            <a:r>
              <a:rPr lang="uk-UA" sz="2800" dirty="0"/>
              <a:t> </a:t>
            </a:r>
            <a:r>
              <a:rPr lang="uk-UA" sz="2800" dirty="0" err="1"/>
              <a:t>shift</a:t>
            </a:r>
            <a:r>
              <a:rPr lang="uk-UA" sz="2800" dirty="0"/>
              <a:t> </a:t>
            </a:r>
            <a:r>
              <a:rPr lang="uk-UA" sz="2800" dirty="0" err="1"/>
              <a:t>operation</a:t>
            </a:r>
            <a:r>
              <a:rPr lang="uk-UA" sz="2800" dirty="0"/>
              <a:t>.</a:t>
            </a:r>
            <a:endParaRPr lang="ru-RU" sz="2800" dirty="0"/>
          </a:p>
          <a:p>
            <a:pPr lvl="2"/>
            <a:r>
              <a:rPr lang="uk-UA" sz="2200" dirty="0"/>
              <a:t>4.	</a:t>
            </a:r>
            <a:r>
              <a:rPr lang="uk-UA" sz="2200" dirty="0" err="1"/>
              <a:t>Output</a:t>
            </a:r>
            <a:r>
              <a:rPr lang="uk-UA" sz="2200" dirty="0"/>
              <a:t> c = (c</a:t>
            </a:r>
            <a:r>
              <a:rPr lang="uk-UA" sz="2200" baseline="-25000" dirty="0"/>
              <a:t>0</a:t>
            </a:r>
            <a:r>
              <a:rPr lang="uk-UA" sz="2200" dirty="0"/>
              <a:t>, c</a:t>
            </a:r>
            <a:r>
              <a:rPr lang="uk-UA" sz="2200" baseline="-25000" dirty="0"/>
              <a:t>1</a:t>
            </a:r>
            <a:r>
              <a:rPr lang="uk-UA" sz="2200" dirty="0"/>
              <a:t>, · · · c</a:t>
            </a:r>
            <a:r>
              <a:rPr lang="uk-UA" sz="2200" baseline="-25000" dirty="0"/>
              <a:t>m˘1</a:t>
            </a:r>
            <a:r>
              <a:rPr lang="uk-UA" sz="2200" dirty="0"/>
              <a:t>).</a:t>
            </a:r>
            <a:endParaRPr lang="ru-RU" sz="2200" dirty="0"/>
          </a:p>
          <a:p>
            <a:endParaRPr lang="uk-UA" sz="2800" dirty="0" smtClean="0"/>
          </a:p>
        </p:txBody>
      </p:sp>
    </p:spTree>
    <p:extLst>
      <p:ext uri="{BB962C8B-B14F-4D97-AF65-F5344CB8AC3E}">
        <p14:creationId xmlns:p14="http://schemas.microsoft.com/office/powerpoint/2010/main" val="98849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38138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3. </a:t>
            </a:r>
            <a:r>
              <a:rPr lang="ru-RU" dirty="0"/>
              <a:t>АНАЛІЗ РЕДУКЦІЇ БАРРЕТТА ПРИ МНОЖЕННІ ЕЛЕМЕНТІВ ПОЛЯ GF(2</a:t>
            </a:r>
            <a:r>
              <a:rPr lang="ru-RU" baseline="30000" dirty="0"/>
              <a:t>m</a:t>
            </a:r>
            <a:r>
              <a:rPr lang="ru-RU" dirty="0"/>
              <a:t>) В ПОЛІНОМІАЛЬНОМУ </a:t>
            </a:r>
            <a:r>
              <a:rPr lang="ru-RU" dirty="0" smtClean="0"/>
              <a:t>БАЗИСІ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>
            <a:normAutofit lnSpcReduction="10000"/>
          </a:bodyPr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ru-RU" dirty="0" smtClean="0"/>
              <a:t>3.1.</a:t>
            </a:r>
            <a:r>
              <a:rPr lang="uk-UA" sz="3000" dirty="0" smtClean="0"/>
              <a:t> </a:t>
            </a:r>
            <a:r>
              <a:rPr lang="uk-UA" sz="2400" dirty="0"/>
              <a:t>Поле </a:t>
            </a:r>
            <a:r>
              <a:rPr lang="uk-UA" sz="2400" dirty="0" err="1"/>
              <a:t>Галуа</a:t>
            </a:r>
            <a:r>
              <a:rPr lang="uk-UA" sz="2400" dirty="0"/>
              <a:t> GF(2</a:t>
            </a:r>
            <a:r>
              <a:rPr lang="uk-UA" sz="2400" baseline="30000" dirty="0"/>
              <a:t>m</a:t>
            </a:r>
            <a:r>
              <a:rPr lang="uk-UA" sz="2400" dirty="0"/>
              <a:t>), його </a:t>
            </a:r>
            <a:r>
              <a:rPr lang="uk-UA" sz="2400" dirty="0" err="1"/>
              <a:t>полiномний</a:t>
            </a:r>
            <a:r>
              <a:rPr lang="uk-UA" sz="2400" dirty="0"/>
              <a:t> i нормальний </a:t>
            </a:r>
            <a:r>
              <a:rPr lang="uk-UA" sz="2400" dirty="0" smtClean="0"/>
              <a:t>базиси</a:t>
            </a:r>
            <a:endParaRPr lang="uk-UA" sz="2800" dirty="0"/>
          </a:p>
          <a:p>
            <a:pPr lvl="1"/>
            <a:r>
              <a:rPr lang="uk-UA" dirty="0"/>
              <a:t>На першому </a:t>
            </a:r>
            <a:r>
              <a:rPr lang="uk-UA" dirty="0" err="1"/>
              <a:t>етапi</a:t>
            </a:r>
            <a:r>
              <a:rPr lang="uk-UA" dirty="0"/>
              <a:t> шукаємо добуток a(x) · b(x) як звичайних </a:t>
            </a:r>
            <a:r>
              <a:rPr lang="uk-UA" dirty="0" err="1"/>
              <a:t>многочленiв</a:t>
            </a:r>
            <a:r>
              <a:rPr lang="uk-UA" dirty="0"/>
              <a:t>:</a:t>
            </a:r>
            <a:endParaRPr lang="ru-RU" dirty="0"/>
          </a:p>
          <a:p>
            <a:pPr lvl="2"/>
            <a:r>
              <a:rPr lang="uk-UA" dirty="0"/>
              <a:t>a(x) · b(x) = (x</a:t>
            </a:r>
            <a:r>
              <a:rPr lang="uk-UA" baseline="30000" dirty="0"/>
              <a:t>6</a:t>
            </a:r>
            <a:r>
              <a:rPr lang="uk-UA" dirty="0"/>
              <a:t> + x</a:t>
            </a:r>
            <a:r>
              <a:rPr lang="uk-UA" baseline="30000" dirty="0"/>
              <a:t>4</a:t>
            </a:r>
            <a:r>
              <a:rPr lang="uk-UA" dirty="0"/>
              <a:t> + x</a:t>
            </a:r>
            <a:r>
              <a:rPr lang="uk-UA" baseline="30000" dirty="0"/>
              <a:t>2</a:t>
            </a:r>
            <a:r>
              <a:rPr lang="uk-UA" dirty="0"/>
              <a:t> + x + 1) · (x</a:t>
            </a:r>
            <a:r>
              <a:rPr lang="uk-UA" baseline="30000" dirty="0"/>
              <a:t>7</a:t>
            </a:r>
            <a:r>
              <a:rPr lang="uk-UA" dirty="0"/>
              <a:t> + x + 1) </a:t>
            </a:r>
            <a:r>
              <a:rPr lang="uk-UA" dirty="0" smtClean="0"/>
              <a:t>= </a:t>
            </a:r>
            <a:r>
              <a:rPr lang="uk-UA" dirty="0"/>
              <a:t>x</a:t>
            </a:r>
            <a:r>
              <a:rPr lang="uk-UA" baseline="30000" dirty="0"/>
              <a:t>13</a:t>
            </a:r>
            <a:r>
              <a:rPr lang="uk-UA" dirty="0"/>
              <a:t> + x</a:t>
            </a:r>
            <a:r>
              <a:rPr lang="uk-UA" baseline="30000" dirty="0"/>
              <a:t>11</a:t>
            </a:r>
            <a:r>
              <a:rPr lang="uk-UA" dirty="0"/>
              <a:t> + x</a:t>
            </a:r>
            <a:r>
              <a:rPr lang="uk-UA" baseline="30000" dirty="0"/>
              <a:t>9</a:t>
            </a:r>
            <a:r>
              <a:rPr lang="uk-UA" dirty="0"/>
              <a:t> + </a:t>
            </a:r>
            <a:r>
              <a:rPr lang="uk-UA" dirty="0" smtClean="0"/>
              <a:t>+x</a:t>
            </a:r>
            <a:r>
              <a:rPr lang="uk-UA" baseline="30000" dirty="0" smtClean="0"/>
              <a:t>8</a:t>
            </a:r>
            <a:r>
              <a:rPr lang="uk-UA" dirty="0" smtClean="0"/>
              <a:t> </a:t>
            </a:r>
            <a:r>
              <a:rPr lang="uk-UA" dirty="0"/>
              <a:t>+ x</a:t>
            </a:r>
            <a:r>
              <a:rPr lang="uk-UA" baseline="30000" dirty="0"/>
              <a:t>7</a:t>
            </a:r>
            <a:r>
              <a:rPr lang="uk-UA" dirty="0"/>
              <a:t> + </a:t>
            </a:r>
            <a:r>
              <a:rPr lang="uk-UA" dirty="0" err="1"/>
              <a:t>x</a:t>
            </a:r>
            <a:r>
              <a:rPr lang="uk-UA" baseline="30000" dirty="0" err="1"/>
              <a:t>7</a:t>
            </a:r>
            <a:r>
              <a:rPr lang="uk-UA" dirty="0"/>
              <a:t> + x</a:t>
            </a:r>
            <a:r>
              <a:rPr lang="uk-UA" baseline="30000" dirty="0"/>
              <a:t>5</a:t>
            </a:r>
            <a:r>
              <a:rPr lang="uk-UA" dirty="0"/>
              <a:t> + x</a:t>
            </a:r>
            <a:r>
              <a:rPr lang="uk-UA" baseline="30000" dirty="0"/>
              <a:t>3</a:t>
            </a:r>
            <a:r>
              <a:rPr lang="uk-UA" dirty="0"/>
              <a:t> + x</a:t>
            </a:r>
            <a:r>
              <a:rPr lang="uk-UA" baseline="30000" dirty="0"/>
              <a:t>2</a:t>
            </a:r>
            <a:r>
              <a:rPr lang="uk-UA" dirty="0"/>
              <a:t> +</a:t>
            </a:r>
            <a:r>
              <a:rPr lang="uk-UA" baseline="30000" dirty="0"/>
              <a:t> </a:t>
            </a:r>
            <a:r>
              <a:rPr lang="uk-UA" dirty="0"/>
              <a:t>x</a:t>
            </a:r>
            <a:r>
              <a:rPr lang="uk-UA" baseline="30000" dirty="0"/>
              <a:t> </a:t>
            </a:r>
            <a:r>
              <a:rPr lang="uk-UA" dirty="0"/>
              <a:t>+ x</a:t>
            </a:r>
            <a:r>
              <a:rPr lang="uk-UA" baseline="30000" dirty="0"/>
              <a:t>6</a:t>
            </a:r>
            <a:r>
              <a:rPr lang="uk-UA" dirty="0"/>
              <a:t> + x</a:t>
            </a:r>
            <a:r>
              <a:rPr lang="uk-UA" baseline="30000" dirty="0"/>
              <a:t>4</a:t>
            </a:r>
            <a:r>
              <a:rPr lang="uk-UA" dirty="0"/>
              <a:t> + x</a:t>
            </a:r>
            <a:r>
              <a:rPr lang="uk-UA" baseline="30000" dirty="0"/>
              <a:t>2</a:t>
            </a:r>
            <a:r>
              <a:rPr lang="uk-UA" dirty="0"/>
              <a:t> + x + 1 </a:t>
            </a:r>
            <a:r>
              <a:rPr lang="uk-UA" dirty="0" smtClean="0"/>
              <a:t>= </a:t>
            </a:r>
            <a:r>
              <a:rPr lang="uk-UA" dirty="0"/>
              <a:t>x</a:t>
            </a:r>
            <a:r>
              <a:rPr lang="uk-UA" baseline="30000" dirty="0"/>
              <a:t>13</a:t>
            </a:r>
            <a:r>
              <a:rPr lang="uk-UA" dirty="0"/>
              <a:t> + x</a:t>
            </a:r>
            <a:r>
              <a:rPr lang="uk-UA" baseline="30000" dirty="0"/>
              <a:t>11</a:t>
            </a:r>
            <a:r>
              <a:rPr lang="uk-UA" dirty="0"/>
              <a:t> + </a:t>
            </a:r>
            <a:r>
              <a:rPr lang="uk-UA" dirty="0" smtClean="0"/>
              <a:t>+x</a:t>
            </a:r>
            <a:r>
              <a:rPr lang="uk-UA" baseline="30000" dirty="0" smtClean="0"/>
              <a:t>9</a:t>
            </a:r>
            <a:r>
              <a:rPr lang="uk-UA" dirty="0" smtClean="0"/>
              <a:t> </a:t>
            </a:r>
            <a:r>
              <a:rPr lang="uk-UA" dirty="0"/>
              <a:t>+ x</a:t>
            </a:r>
            <a:r>
              <a:rPr lang="uk-UA" baseline="30000" dirty="0"/>
              <a:t>8</a:t>
            </a:r>
            <a:r>
              <a:rPr lang="uk-UA" dirty="0"/>
              <a:t> + x</a:t>
            </a:r>
            <a:r>
              <a:rPr lang="uk-UA" baseline="30000" dirty="0"/>
              <a:t>6</a:t>
            </a:r>
            <a:r>
              <a:rPr lang="uk-UA" dirty="0"/>
              <a:t> + x</a:t>
            </a:r>
            <a:r>
              <a:rPr lang="uk-UA" baseline="30000" dirty="0"/>
              <a:t>5</a:t>
            </a:r>
            <a:r>
              <a:rPr lang="uk-UA" dirty="0"/>
              <a:t> + x</a:t>
            </a:r>
            <a:r>
              <a:rPr lang="uk-UA" baseline="30000" dirty="0"/>
              <a:t>4</a:t>
            </a:r>
            <a:r>
              <a:rPr lang="uk-UA" dirty="0"/>
              <a:t> + x</a:t>
            </a:r>
            <a:r>
              <a:rPr lang="uk-UA" baseline="30000" dirty="0"/>
              <a:t>3</a:t>
            </a:r>
            <a:r>
              <a:rPr lang="uk-UA" dirty="0"/>
              <a:t> + 1</a:t>
            </a:r>
            <a:endParaRPr lang="ru-RU" dirty="0"/>
          </a:p>
          <a:p>
            <a:pPr lvl="1"/>
            <a:r>
              <a:rPr lang="uk-UA" dirty="0" err="1"/>
              <a:t>Пiсля</a:t>
            </a:r>
            <a:r>
              <a:rPr lang="uk-UA" dirty="0"/>
              <a:t> цього переходять до другого етапу    знаходиться остача </a:t>
            </a:r>
            <a:r>
              <a:rPr lang="uk-UA" dirty="0" err="1"/>
              <a:t>вiд</a:t>
            </a:r>
            <a:r>
              <a:rPr lang="uk-UA" dirty="0"/>
              <a:t> </a:t>
            </a:r>
            <a:r>
              <a:rPr lang="uk-UA" dirty="0" err="1"/>
              <a:t>дiлення</a:t>
            </a:r>
            <a:endParaRPr lang="ru-RU" dirty="0"/>
          </a:p>
          <a:p>
            <a:pPr lvl="2"/>
            <a:r>
              <a:rPr lang="uk-UA" dirty="0"/>
              <a:t>a(x) · b(x) на f (x):</a:t>
            </a:r>
            <a:endParaRPr lang="ru-RU" dirty="0"/>
          </a:p>
          <a:p>
            <a:pPr lvl="3"/>
            <a:r>
              <a:rPr lang="uk-UA" dirty="0"/>
              <a:t>a(x) · b(x) = f (x) · (x</a:t>
            </a:r>
            <a:r>
              <a:rPr lang="uk-UA" baseline="30000" dirty="0"/>
              <a:t>5</a:t>
            </a:r>
            <a:r>
              <a:rPr lang="uk-UA" dirty="0"/>
              <a:t> + x</a:t>
            </a:r>
            <a:r>
              <a:rPr lang="uk-UA" baseline="30000" dirty="0"/>
              <a:t>3</a:t>
            </a:r>
            <a:r>
              <a:rPr lang="uk-UA" dirty="0"/>
              <a:t>) + (x</a:t>
            </a:r>
            <a:r>
              <a:rPr lang="uk-UA" baseline="30000" dirty="0"/>
              <a:t>7</a:t>
            </a:r>
            <a:r>
              <a:rPr lang="uk-UA" dirty="0"/>
              <a:t> + x</a:t>
            </a:r>
            <a:r>
              <a:rPr lang="uk-UA" baseline="30000" dirty="0"/>
              <a:t>6</a:t>
            </a:r>
            <a:r>
              <a:rPr lang="uk-UA" dirty="0"/>
              <a:t> + 1).</a:t>
            </a:r>
            <a:endParaRPr lang="ru-RU" dirty="0"/>
          </a:p>
          <a:p>
            <a:pPr lvl="1"/>
            <a:r>
              <a:rPr lang="uk-UA" dirty="0" err="1"/>
              <a:t>Вiдповiддю</a:t>
            </a:r>
            <a:r>
              <a:rPr lang="uk-UA" dirty="0"/>
              <a:t>, тобто добутком a(x) ∗ b(x) в </a:t>
            </a:r>
            <a:r>
              <a:rPr lang="uk-UA" dirty="0" err="1"/>
              <a:t>полi</a:t>
            </a:r>
            <a:r>
              <a:rPr lang="uk-UA" dirty="0"/>
              <a:t> GF (256) призначається остача (x</a:t>
            </a:r>
            <a:r>
              <a:rPr lang="uk-UA" baseline="30000" dirty="0"/>
              <a:t>7</a:t>
            </a:r>
            <a:r>
              <a:rPr lang="uk-UA" dirty="0"/>
              <a:t> + x</a:t>
            </a:r>
            <a:r>
              <a:rPr lang="uk-UA" baseline="30000" dirty="0"/>
              <a:t>6</a:t>
            </a:r>
            <a:r>
              <a:rPr lang="uk-UA" dirty="0"/>
              <a:t> + 1), тобто </a:t>
            </a:r>
            <a:r>
              <a:rPr lang="uk-UA" dirty="0" err="1"/>
              <a:t>вiдповiддю</a:t>
            </a:r>
            <a:r>
              <a:rPr lang="uk-UA" dirty="0"/>
              <a:t> буде</a:t>
            </a:r>
            <a:endParaRPr lang="ru-RU" dirty="0"/>
          </a:p>
          <a:p>
            <a:pPr lvl="2"/>
            <a:r>
              <a:rPr lang="uk-UA" dirty="0"/>
              <a:t>a(x) ∗ b(x) = x</a:t>
            </a:r>
            <a:r>
              <a:rPr lang="uk-UA" baseline="30000" dirty="0"/>
              <a:t>7</a:t>
            </a:r>
            <a:r>
              <a:rPr lang="uk-UA" dirty="0"/>
              <a:t> + x</a:t>
            </a:r>
            <a:r>
              <a:rPr lang="uk-UA" baseline="30000" dirty="0"/>
              <a:t>6 </a:t>
            </a:r>
            <a:r>
              <a:rPr lang="uk-UA" dirty="0"/>
              <a:t>+ 1.</a:t>
            </a:r>
            <a:endParaRPr lang="ru-RU" dirty="0"/>
          </a:p>
          <a:p>
            <a:pPr marL="822960" lvl="3">
              <a:spcBef>
                <a:spcPts val="600"/>
              </a:spcBef>
              <a:buSzPct val="70000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404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38138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3. </a:t>
            </a:r>
            <a:r>
              <a:rPr lang="ru-RU" dirty="0"/>
              <a:t>АНАЛІЗ РЕДУКЦІЇ БАРРЕТТА ПРИ МНОЖЕННІ ЕЛЕМЕНТІВ ПОЛЯ GF(2</a:t>
            </a:r>
            <a:r>
              <a:rPr lang="ru-RU" baseline="30000" dirty="0"/>
              <a:t>m</a:t>
            </a:r>
            <a:r>
              <a:rPr lang="ru-RU" dirty="0"/>
              <a:t>) В ПОЛІНОМІАЛЬНОМУ </a:t>
            </a:r>
            <a:r>
              <a:rPr lang="ru-RU" dirty="0" smtClean="0"/>
              <a:t>БАЗИСІ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412776"/>
                <a:ext cx="7467600" cy="5061176"/>
              </a:xfrm>
            </p:spPr>
            <p:txBody>
              <a:bodyPr>
                <a:normAutofit fontScale="92500" lnSpcReduction="10000"/>
              </a:bodyPr>
              <a:lstStyle/>
              <a:p>
                <a:pPr marL="274320" lvl="1">
                  <a:spcBef>
                    <a:spcPts val="600"/>
                  </a:spcBef>
                  <a:buSzPct val="70000"/>
                  <a:buFont typeface="Wingdings"/>
                  <a:buChar char=""/>
                </a:pPr>
                <a:r>
                  <a:rPr lang="ru-RU" dirty="0" smtClean="0"/>
                  <a:t>3.2.</a:t>
                </a:r>
                <a:r>
                  <a:rPr lang="uk-UA" sz="3000" dirty="0" smtClean="0"/>
                  <a:t> </a:t>
                </a:r>
                <a:r>
                  <a:rPr lang="uk-UA" sz="2400" dirty="0"/>
                  <a:t>Метод </a:t>
                </a:r>
                <a:r>
                  <a:rPr lang="uk-UA" sz="2400" dirty="0" err="1"/>
                  <a:t>редукцiї</a:t>
                </a:r>
                <a:r>
                  <a:rPr lang="uk-UA" sz="2400" dirty="0"/>
                  <a:t> </a:t>
                </a:r>
                <a:r>
                  <a:rPr lang="uk-UA" sz="2400" dirty="0" err="1" smtClean="0"/>
                  <a:t>Барретта</a:t>
                </a:r>
                <a:endParaRPr lang="uk-UA" sz="2400" dirty="0" smtClean="0"/>
              </a:p>
              <a:p>
                <a:pPr lvl="1"/>
                <a:r>
                  <a:rPr lang="uk-UA" dirty="0"/>
                  <a:t>Алгоритм</a:t>
                </a:r>
                <a:endParaRPr lang="ru-RU" dirty="0"/>
              </a:p>
              <a:p>
                <a:pPr lvl="2"/>
                <a:r>
                  <a:rPr lang="uk-UA" dirty="0"/>
                  <a:t>Попереднє обчислення</a:t>
                </a:r>
                <a:endParaRPr lang="ru-RU" dirty="0"/>
              </a:p>
              <a:p>
                <a:pPr lvl="3"/>
                <a:r>
                  <a:rPr lang="uk-UA" dirty="0"/>
                  <a:t>1.	Припускаємо, що модуль n ∈ </a:t>
                </a:r>
                <a:r>
                  <a:rPr lang="uk-UA" dirty="0" err="1"/>
                  <a:t>N</a:t>
                </a:r>
                <a:r>
                  <a:rPr lang="uk-UA" dirty="0"/>
                  <a:t> такий, що n ≥ 3 i n не є степенем числа 2 (якщо є степенем, </a:t>
                </a:r>
                <a:r>
                  <a:rPr lang="uk-UA" dirty="0" err="1"/>
                  <a:t>тодi</a:t>
                </a:r>
                <a:r>
                  <a:rPr lang="uk-UA" dirty="0"/>
                  <a:t> пряме знаходження </a:t>
                </a:r>
                <a:r>
                  <a:rPr lang="uk-UA" dirty="0" err="1"/>
                  <a:t>ab</a:t>
                </a:r>
                <a:r>
                  <a:rPr lang="uk-UA" dirty="0"/>
                  <a:t> </a:t>
                </a:r>
                <a:r>
                  <a:rPr lang="uk-UA" dirty="0" err="1"/>
                  <a:t>mod</a:t>
                </a:r>
                <a:r>
                  <a:rPr lang="uk-UA" dirty="0"/>
                  <a:t> n </a:t>
                </a:r>
                <a:r>
                  <a:rPr lang="uk-UA" dirty="0" err="1"/>
                  <a:t>здiйснюється</a:t>
                </a:r>
                <a:r>
                  <a:rPr lang="uk-UA" dirty="0"/>
                  <a:t> лише зсувом).</a:t>
                </a:r>
                <a:endParaRPr lang="ru-RU" dirty="0"/>
              </a:p>
              <a:p>
                <a:pPr lvl="3"/>
                <a:r>
                  <a:rPr lang="uk-UA" dirty="0"/>
                  <a:t>2.	Вибираємо таке число k ∈ N, що 2</a:t>
                </a:r>
                <a:r>
                  <a:rPr lang="uk-UA" baseline="30000" dirty="0"/>
                  <a:t>k</a:t>
                </a:r>
                <a:r>
                  <a:rPr lang="uk-UA" dirty="0"/>
                  <a:t> &gt; n. (Найменшим можливим є </a:t>
                </a:r>
                <a:endParaRPr lang="ru-RU" dirty="0"/>
              </a:p>
              <a:p>
                <a:pPr lvl="4"/>
                <a:r>
                  <a:rPr lang="uk-UA" dirty="0"/>
                  <a:t>k = [log</a:t>
                </a:r>
                <a:r>
                  <a:rPr lang="uk-UA" baseline="-25000" dirty="0"/>
                  <a:t>2</a:t>
                </a:r>
                <a:r>
                  <a:rPr lang="uk-UA" dirty="0"/>
                  <a:t> n].)</a:t>
                </a:r>
                <a:endParaRPr lang="ru-RU" dirty="0"/>
              </a:p>
              <a:p>
                <a:pPr lvl="3"/>
                <a:r>
                  <a:rPr lang="uk-UA" dirty="0"/>
                  <a:t>3.	Обчислюємо r = [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uk-UA" i="1">
                                <a:latin typeface="Cambria Math"/>
                              </a:rPr>
                              <m:t>4</m:t>
                            </m:r>
                          </m:e>
                          <m:sup>
                            <m:r>
                              <a:rPr lang="uk-UA" i="1">
                                <a:latin typeface="Cambria Math"/>
                              </a:rPr>
                              <m:t>𝑘</m:t>
                            </m:r>
                          </m:sup>
                        </m:sSup>
                      </m:num>
                      <m:den>
                        <m:r>
                          <a:rPr lang="uk-UA" i="1"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r>
                  <a:rPr lang="uk-UA" dirty="0"/>
                  <a:t>]  . Це i є наперед обчислюваний множник.</a:t>
                </a:r>
                <a:endParaRPr lang="ru-RU" dirty="0"/>
              </a:p>
              <a:p>
                <a:pPr lvl="1"/>
                <a:r>
                  <a:rPr lang="uk-UA" dirty="0" err="1"/>
                  <a:t>Редукцiя</a:t>
                </a:r>
                <a:endParaRPr lang="ru-RU" dirty="0"/>
              </a:p>
              <a:p>
                <a:pPr lvl="2"/>
                <a:r>
                  <a:rPr lang="uk-UA" dirty="0"/>
                  <a:t>1.	Нам дано число x ∈ N таке, що 0 ≤ x &lt; n</a:t>
                </a:r>
                <a:r>
                  <a:rPr lang="uk-UA" baseline="30000" dirty="0"/>
                  <a:t>2</a:t>
                </a:r>
                <a:r>
                  <a:rPr lang="uk-UA" dirty="0"/>
                  <a:t>, i яке ми </a:t>
                </a:r>
                <a:r>
                  <a:rPr lang="uk-UA" dirty="0" err="1"/>
                  <a:t>повиннi</a:t>
                </a:r>
                <a:r>
                  <a:rPr lang="uk-UA" dirty="0"/>
                  <a:t> редукувати по модулю n.</a:t>
                </a:r>
                <a:endParaRPr lang="ru-RU" dirty="0"/>
              </a:p>
              <a:p>
                <a:pPr lvl="2"/>
                <a:r>
                  <a:rPr lang="uk-UA" dirty="0"/>
                  <a:t>2.	Обчислюємо t = x – </a:t>
                </a:r>
                <a:r>
                  <a:rPr lang="ru-RU" dirty="0"/>
                  <a:t>[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𝑥𝑟</m:t>
                        </m:r>
                      </m:num>
                      <m:den>
                        <m:sSup>
                          <m:sSupPr>
                            <m:ctrlPr>
                              <a:rPr lang="ru-RU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i="1">
                                <a:latin typeface="Cambria Math"/>
                              </a:rPr>
                              <m:t>4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dirty="0"/>
                  <a:t>]</a:t>
                </a:r>
                <a:r>
                  <a:rPr lang="uk-UA" dirty="0"/>
                  <a:t> n.</a:t>
                </a:r>
                <a:endParaRPr lang="ru-RU" dirty="0"/>
              </a:p>
              <a:p>
                <a:pPr lvl="2"/>
                <a:r>
                  <a:rPr lang="uk-UA" dirty="0"/>
                  <a:t>3.	Записуємо </a:t>
                </a:r>
                <a:r>
                  <a:rPr lang="uk-UA" dirty="0" err="1"/>
                  <a:t>вiдповiдь</a:t>
                </a:r>
                <a:r>
                  <a:rPr lang="uk-UA" dirty="0"/>
                  <a:t>: Якщо t &lt; n, то </a:t>
                </a:r>
                <a:r>
                  <a:rPr lang="uk-UA" dirty="0" err="1"/>
                  <a:t>вiдповiддю</a:t>
                </a:r>
                <a:r>
                  <a:rPr lang="uk-UA" dirty="0"/>
                  <a:t> є t, а якщо t ≥ n, то </a:t>
                </a:r>
                <a:r>
                  <a:rPr lang="uk-UA" dirty="0" err="1"/>
                  <a:t>вiдповiддю</a:t>
                </a:r>
                <a:r>
                  <a:rPr lang="uk-UA" dirty="0"/>
                  <a:t> є t − n.</a:t>
                </a:r>
                <a:endParaRPr lang="ru-RU" dirty="0"/>
              </a:p>
              <a:p>
                <a:pPr marL="1371600" lvl="5">
                  <a:spcBef>
                    <a:spcPts val="600"/>
                  </a:spcBef>
                  <a:buSzPct val="70000"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412776"/>
                <a:ext cx="7467600" cy="5061176"/>
              </a:xfrm>
              <a:blipFill rotWithShape="1">
                <a:blip r:embed="rId2"/>
                <a:stretch>
                  <a:fillRect t="-120" r="-1061" b="-14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302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38138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3. </a:t>
            </a:r>
            <a:r>
              <a:rPr lang="ru-RU" dirty="0"/>
              <a:t>АНАЛІЗ РЕДУКЦІЇ БАРРЕТТА ПРИ МНОЖЕННІ ЕЛЕМЕНТІВ ПОЛЯ GF(2</a:t>
            </a:r>
            <a:r>
              <a:rPr lang="ru-RU" baseline="30000" dirty="0"/>
              <a:t>m</a:t>
            </a:r>
            <a:r>
              <a:rPr lang="ru-RU" dirty="0"/>
              <a:t>) В ПОЛІНОМІАЛЬНОМУ </a:t>
            </a:r>
            <a:r>
              <a:rPr lang="ru-RU" dirty="0" smtClean="0"/>
              <a:t>БАЗИСІ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412776"/>
                <a:ext cx="7467600" cy="5061176"/>
              </a:xfrm>
            </p:spPr>
            <p:txBody>
              <a:bodyPr>
                <a:normAutofit/>
              </a:bodyPr>
              <a:lstStyle/>
              <a:p>
                <a:pPr marL="274320" lvl="1">
                  <a:spcBef>
                    <a:spcPts val="600"/>
                  </a:spcBef>
                  <a:buSzPct val="70000"/>
                  <a:buFont typeface="Wingdings"/>
                  <a:buChar char=""/>
                </a:pPr>
                <a:r>
                  <a:rPr lang="ru-RU" dirty="0" smtClean="0"/>
                  <a:t>3.3.</a:t>
                </a:r>
                <a:r>
                  <a:rPr lang="uk-UA" sz="3000" dirty="0" smtClean="0"/>
                  <a:t> </a:t>
                </a:r>
                <a:r>
                  <a:rPr lang="uk-UA" sz="2000" dirty="0"/>
                  <a:t>Використання </a:t>
                </a:r>
                <a:r>
                  <a:rPr lang="uk-UA" sz="2000" dirty="0" err="1"/>
                  <a:t>редукцiї</a:t>
                </a:r>
                <a:r>
                  <a:rPr lang="uk-UA" sz="2000" dirty="0"/>
                  <a:t> </a:t>
                </a:r>
                <a:r>
                  <a:rPr lang="uk-UA" sz="2000" dirty="0" err="1"/>
                  <a:t>Барретта</a:t>
                </a:r>
                <a:r>
                  <a:rPr lang="uk-UA" sz="2000" dirty="0"/>
                  <a:t> при </a:t>
                </a:r>
                <a:r>
                  <a:rPr lang="uk-UA" sz="2000" dirty="0" err="1"/>
                  <a:t>множеннi</a:t>
                </a:r>
                <a:r>
                  <a:rPr lang="uk-UA" sz="2000" dirty="0"/>
                  <a:t> в полях GF (2</a:t>
                </a:r>
                <a:r>
                  <a:rPr lang="uk-UA" sz="2000" baseline="30000" dirty="0"/>
                  <a:t>m</a:t>
                </a:r>
                <a:r>
                  <a:rPr lang="uk-UA" sz="2000" dirty="0" smtClean="0"/>
                  <a:t>)</a:t>
                </a:r>
              </a:p>
              <a:p>
                <a:pPr lvl="1"/>
                <a:r>
                  <a:rPr lang="uk-UA" dirty="0" err="1"/>
                  <a:t>Далi</a:t>
                </a:r>
                <a:r>
                  <a:rPr lang="uk-UA" dirty="0"/>
                  <a:t> </a:t>
                </a:r>
                <a:r>
                  <a:rPr lang="uk-UA" dirty="0" err="1"/>
                  <a:t>послiдовнiсть</a:t>
                </a:r>
                <a:r>
                  <a:rPr lang="uk-UA" dirty="0"/>
                  <a:t> a розглядається як </a:t>
                </a:r>
                <a:r>
                  <a:rPr lang="uk-UA" dirty="0" err="1"/>
                  <a:t>двiйковий</a:t>
                </a:r>
                <a:r>
                  <a:rPr lang="uk-UA" dirty="0"/>
                  <a:t> запис a числа</a:t>
                </a:r>
                <a:endParaRPr lang="ru-RU" dirty="0"/>
              </a:p>
              <a:p>
                <a:pPr lvl="2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uk-UA" i="1"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uk-UA" dirty="0"/>
                  <a:t> = a(2) = a</a:t>
                </a:r>
                <a:r>
                  <a:rPr lang="uk-UA" baseline="-25000" dirty="0"/>
                  <a:t>0</a:t>
                </a:r>
                <a:r>
                  <a:rPr lang="uk-UA" dirty="0"/>
                  <a:t> + a</a:t>
                </a:r>
                <a:r>
                  <a:rPr lang="uk-UA" baseline="-25000" dirty="0"/>
                  <a:t>1</a:t>
                </a:r>
                <a:r>
                  <a:rPr lang="uk-UA" dirty="0"/>
                  <a:t> · 2 + a</a:t>
                </a:r>
                <a:r>
                  <a:rPr lang="uk-UA" baseline="-25000" dirty="0"/>
                  <a:t>2</a:t>
                </a:r>
                <a:r>
                  <a:rPr lang="uk-UA" dirty="0"/>
                  <a:t> · 2</a:t>
                </a:r>
                <a:r>
                  <a:rPr lang="uk-UA" baseline="30000" dirty="0"/>
                  <a:t>2</a:t>
                </a:r>
                <a:r>
                  <a:rPr lang="uk-UA" dirty="0"/>
                  <a:t> + . . . + </a:t>
                </a:r>
                <a:r>
                  <a:rPr lang="uk-UA" dirty="0" err="1"/>
                  <a:t>a</a:t>
                </a:r>
                <a:r>
                  <a:rPr lang="uk-UA" baseline="-25000" dirty="0" err="1"/>
                  <a:t>k</a:t>
                </a:r>
                <a:r>
                  <a:rPr lang="uk-UA" dirty="0"/>
                  <a:t> · 2</a:t>
                </a:r>
                <a:r>
                  <a:rPr lang="uk-UA" baseline="30000" dirty="0"/>
                  <a:t>k</a:t>
                </a:r>
                <a:r>
                  <a:rPr lang="uk-UA" dirty="0"/>
                  <a:t>.</a:t>
                </a:r>
                <a:endParaRPr lang="ru-RU" dirty="0"/>
              </a:p>
              <a:p>
                <a:pPr lvl="1"/>
                <a:r>
                  <a:rPr lang="uk-UA" dirty="0"/>
                  <a:t>Буде</a:t>
                </a:r>
                <a:r>
                  <a:rPr lang="ru-RU" dirty="0"/>
                  <a:t>м</a:t>
                </a:r>
                <a:r>
                  <a:rPr lang="uk-UA" dirty="0"/>
                  <a:t> використовувати те, що для будь-яких </a:t>
                </a:r>
                <a:r>
                  <a:rPr lang="uk-UA" dirty="0" err="1"/>
                  <a:t>многочленiв</a:t>
                </a:r>
                <a:r>
                  <a:rPr lang="uk-UA" dirty="0"/>
                  <a:t> a(x), b(x)</a:t>
                </a:r>
                <a:endParaRPr lang="ru-RU" dirty="0"/>
              </a:p>
              <a:p>
                <a:pPr lvl="2"/>
                <a:r>
                  <a:rPr lang="uk-UA" dirty="0"/>
                  <a:t>a(2) · b(2) = (</a:t>
                </a:r>
                <a:r>
                  <a:rPr lang="uk-UA" dirty="0" err="1"/>
                  <a:t>ab</a:t>
                </a:r>
                <a:r>
                  <a:rPr lang="uk-UA" dirty="0"/>
                  <a:t>)(2),	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uk-UA" i="1"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uk-UA" dirty="0"/>
                  <a:t> ·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uk-UA" i="1">
                            <a:latin typeface="Cambria Math"/>
                          </a:rPr>
                          <m:t>𝑏</m:t>
                        </m:r>
                      </m:e>
                    </m:acc>
                  </m:oMath>
                </a14:m>
                <a:r>
                  <a:rPr lang="uk-UA" dirty="0"/>
                  <a:t>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uk-UA" i="1">
                            <a:latin typeface="Cambria Math"/>
                          </a:rPr>
                          <m:t>𝑎𝑏</m:t>
                        </m:r>
                      </m:e>
                    </m:acc>
                  </m:oMath>
                </a14:m>
                <a:r>
                  <a:rPr lang="uk-UA" dirty="0"/>
                  <a:t>.</a:t>
                </a:r>
                <a:endParaRPr lang="ru-RU" dirty="0"/>
              </a:p>
              <a:p>
                <a:pPr marL="822960" lvl="3">
                  <a:spcBef>
                    <a:spcPts val="600"/>
                  </a:spcBef>
                  <a:buSzPct val="70000"/>
                </a:pPr>
                <a:endParaRPr lang="uk-UA" sz="1700" dirty="0" smtClean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412776"/>
                <a:ext cx="7467600" cy="5061176"/>
              </a:xfrm>
              <a:blipFill rotWithShape="1">
                <a:blip r:embed="rId2"/>
                <a:stretch>
                  <a:fillRect l="-1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798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997152"/>
          </a:xfrm>
        </p:spPr>
        <p:txBody>
          <a:bodyPr>
            <a:normAutofit/>
          </a:bodyPr>
          <a:lstStyle/>
          <a:p>
            <a:r>
              <a:rPr lang="ru-RU" sz="2000" dirty="0"/>
              <a:t>У </a:t>
            </a:r>
            <a:r>
              <a:rPr lang="ru-RU" sz="2000" dirty="0" err="1"/>
              <a:t>якості</a:t>
            </a:r>
            <a:r>
              <a:rPr lang="ru-RU" sz="2000" dirty="0"/>
              <a:t> </a:t>
            </a:r>
            <a:r>
              <a:rPr lang="ru-RU" sz="2000" dirty="0" err="1"/>
              <a:t>мови</a:t>
            </a:r>
            <a:r>
              <a:rPr lang="ru-RU" sz="2000" dirty="0"/>
              <a:t> </a:t>
            </a:r>
            <a:r>
              <a:rPr lang="ru-RU" sz="2000" dirty="0" err="1"/>
              <a:t>програмування</a:t>
            </a:r>
            <a:r>
              <a:rPr lang="ru-RU" sz="2000" dirty="0"/>
              <a:t> для </a:t>
            </a:r>
            <a:r>
              <a:rPr lang="ru-RU" sz="2000" dirty="0" err="1"/>
              <a:t>розробки</a:t>
            </a:r>
            <a:r>
              <a:rPr lang="ru-RU" sz="2000" dirty="0"/>
              <a:t> </a:t>
            </a:r>
            <a:r>
              <a:rPr lang="ru-RU" sz="2000" dirty="0" err="1"/>
              <a:t>програмного</a:t>
            </a:r>
            <a:r>
              <a:rPr lang="ru-RU" sz="2000" dirty="0"/>
              <a:t> </a:t>
            </a:r>
            <a:r>
              <a:rPr lang="ru-RU" sz="2000" dirty="0" err="1"/>
              <a:t>забезпечення</a:t>
            </a:r>
            <a:r>
              <a:rPr lang="ru-RU" sz="2000" dirty="0"/>
              <a:t> </a:t>
            </a:r>
            <a:r>
              <a:rPr lang="ru-RU" sz="2000" dirty="0" err="1" smtClean="0"/>
              <a:t>використовувалась</a:t>
            </a:r>
            <a:r>
              <a:rPr lang="ru-RU" sz="2000" dirty="0" smtClean="0"/>
              <a:t> </a:t>
            </a:r>
            <a:r>
              <a:rPr lang="ru-RU" sz="2000" dirty="0" err="1"/>
              <a:t>мова</a:t>
            </a:r>
            <a:r>
              <a:rPr lang="ru-RU" sz="2000" dirty="0"/>
              <a:t> С++. </a:t>
            </a:r>
            <a:endParaRPr lang="ru-RU" sz="2000" dirty="0" smtClean="0"/>
          </a:p>
          <a:p>
            <a:r>
              <a:rPr lang="ru-RU" sz="2000" dirty="0" smtClean="0"/>
              <a:t>У </a:t>
            </a:r>
            <a:r>
              <a:rPr lang="ru-RU" sz="2000" dirty="0" err="1"/>
              <a:t>якості</a:t>
            </a:r>
            <a:r>
              <a:rPr lang="ru-RU" sz="2000" dirty="0"/>
              <a:t> </a:t>
            </a:r>
            <a:r>
              <a:rPr lang="ru-RU" sz="2000" dirty="0" err="1"/>
              <a:t>середовища</a:t>
            </a:r>
            <a:r>
              <a:rPr lang="ru-RU" sz="2000" dirty="0"/>
              <a:t> </a:t>
            </a:r>
            <a:r>
              <a:rPr lang="ru-RU" sz="2000" dirty="0" err="1"/>
              <a:t>розробки</a:t>
            </a:r>
            <a:r>
              <a:rPr lang="ru-RU" sz="2000" dirty="0"/>
              <a:t> </a:t>
            </a:r>
            <a:r>
              <a:rPr lang="ru-RU" sz="2000" dirty="0" err="1"/>
              <a:t>була</a:t>
            </a:r>
            <a:r>
              <a:rPr lang="ru-RU" sz="2000" dirty="0"/>
              <a:t> </a:t>
            </a:r>
            <a:r>
              <a:rPr lang="ru-RU" sz="2000" dirty="0" err="1"/>
              <a:t>обрана</a:t>
            </a:r>
            <a:r>
              <a:rPr lang="ru-RU" sz="2000" dirty="0"/>
              <a:t> </a:t>
            </a:r>
            <a:r>
              <a:rPr lang="en-US" sz="2000" dirty="0" err="1"/>
              <a:t>Netbeans</a:t>
            </a:r>
            <a:r>
              <a:rPr lang="en-US" sz="2000" dirty="0"/>
              <a:t> 8.0.2. </a:t>
            </a:r>
            <a:r>
              <a:rPr lang="ru-RU" sz="2000" dirty="0"/>
              <a:t>З </a:t>
            </a:r>
            <a:r>
              <a:rPr lang="ru-RU" sz="2000" dirty="0" err="1"/>
              <a:t>компіляторів</a:t>
            </a:r>
            <a:r>
              <a:rPr lang="ru-RU" sz="2000" dirty="0"/>
              <a:t> </a:t>
            </a:r>
            <a:r>
              <a:rPr lang="ru-RU" sz="2000" dirty="0" err="1"/>
              <a:t>був</a:t>
            </a:r>
            <a:r>
              <a:rPr lang="ru-RU" sz="2000" dirty="0"/>
              <a:t> </a:t>
            </a:r>
            <a:r>
              <a:rPr lang="ru-RU" sz="2000" dirty="0" err="1"/>
              <a:t>обраний</a:t>
            </a:r>
            <a:r>
              <a:rPr lang="ru-RU" sz="2000" dirty="0"/>
              <a:t> </a:t>
            </a:r>
            <a:r>
              <a:rPr lang="en-US" sz="2000" dirty="0"/>
              <a:t>Cygwin </a:t>
            </a:r>
            <a:r>
              <a:rPr lang="en-US" sz="2000" dirty="0" smtClean="0"/>
              <a:t>4.1.</a:t>
            </a:r>
            <a:endParaRPr lang="uk-UA" sz="2000" dirty="0" smtClean="0"/>
          </a:p>
          <a:p>
            <a:r>
              <a:rPr lang="ru-RU" sz="2000" dirty="0" err="1" smtClean="0"/>
              <a:t>Експерименти</a:t>
            </a:r>
            <a:r>
              <a:rPr lang="ru-RU" sz="2000" dirty="0" smtClean="0"/>
              <a:t> </a:t>
            </a:r>
            <a:r>
              <a:rPr lang="ru-RU" sz="2000" dirty="0" err="1"/>
              <a:t>проводилися</a:t>
            </a:r>
            <a:r>
              <a:rPr lang="ru-RU" sz="2000" dirty="0"/>
              <a:t> на </a:t>
            </a:r>
            <a:r>
              <a:rPr lang="ru-RU" sz="2000" dirty="0" err="1"/>
              <a:t>комп'ютері</a:t>
            </a:r>
            <a:r>
              <a:rPr lang="ru-RU" sz="2000" dirty="0"/>
              <a:t> </a:t>
            </a:r>
            <a:r>
              <a:rPr lang="en-US" sz="2000" dirty="0"/>
              <a:t>Lenovo G505s.</a:t>
            </a:r>
          </a:p>
          <a:p>
            <a:pPr marL="0" indent="0">
              <a:buNone/>
            </a:pPr>
            <a:r>
              <a:rPr lang="ru-RU" sz="2000" dirty="0"/>
              <a:t>Характеристики:</a:t>
            </a:r>
          </a:p>
          <a:p>
            <a:pPr marL="0" indent="0">
              <a:buNone/>
            </a:pPr>
            <a:r>
              <a:rPr lang="ru-RU" sz="2000" dirty="0"/>
              <a:t>1. </a:t>
            </a:r>
            <a:r>
              <a:rPr lang="ru-RU" sz="2000" dirty="0" err="1"/>
              <a:t>Процесор</a:t>
            </a:r>
            <a:r>
              <a:rPr lang="ru-RU" sz="2000" dirty="0"/>
              <a:t> </a:t>
            </a:r>
            <a:r>
              <a:rPr lang="en-US" sz="2000" dirty="0"/>
              <a:t>AMD A10 5750M.</a:t>
            </a:r>
          </a:p>
          <a:p>
            <a:pPr marL="0" indent="0">
              <a:buNone/>
            </a:pPr>
            <a:r>
              <a:rPr lang="en-US" sz="2000" dirty="0"/>
              <a:t>2. </a:t>
            </a:r>
            <a:r>
              <a:rPr lang="ru-RU" sz="2000" dirty="0" err="1"/>
              <a:t>Кількість</a:t>
            </a:r>
            <a:r>
              <a:rPr lang="ru-RU" sz="2000" dirty="0"/>
              <a:t> ядер: 4.</a:t>
            </a:r>
          </a:p>
          <a:p>
            <a:pPr marL="0" indent="0">
              <a:buNone/>
            </a:pPr>
            <a:r>
              <a:rPr lang="ru-RU" sz="2000" dirty="0"/>
              <a:t>3. Частота: 2.5 ГГц.</a:t>
            </a:r>
          </a:p>
          <a:p>
            <a:pPr marL="0" indent="0">
              <a:buNone/>
            </a:pPr>
            <a:r>
              <a:rPr lang="ru-RU" sz="2000" dirty="0" smtClean="0"/>
              <a:t>4</a:t>
            </a:r>
            <a:r>
              <a:rPr lang="ru-RU" sz="2000" dirty="0"/>
              <a:t>. </a:t>
            </a:r>
            <a:r>
              <a:rPr lang="ru-RU" sz="2000" dirty="0" err="1"/>
              <a:t>Розмір</a:t>
            </a:r>
            <a:r>
              <a:rPr lang="ru-RU" sz="2000" dirty="0"/>
              <a:t> </a:t>
            </a:r>
            <a:r>
              <a:rPr lang="ru-RU" sz="2000" dirty="0" err="1"/>
              <a:t>оперативної</a:t>
            </a:r>
            <a:r>
              <a:rPr lang="ru-RU" sz="2000" dirty="0"/>
              <a:t> </a:t>
            </a:r>
            <a:r>
              <a:rPr lang="ru-RU" sz="2000" dirty="0" err="1"/>
              <a:t>пам'яті</a:t>
            </a:r>
            <a:r>
              <a:rPr lang="ru-RU" sz="2000" dirty="0"/>
              <a:t>: 4096 Мб</a:t>
            </a:r>
            <a:r>
              <a:rPr lang="ru-RU" sz="2000" dirty="0" smtClean="0"/>
              <a:t>.</a:t>
            </a:r>
            <a:endParaRPr lang="ru-RU" sz="1800" dirty="0" smtClean="0"/>
          </a:p>
          <a:p>
            <a:r>
              <a:rPr lang="uk-UA" sz="2000" dirty="0"/>
              <a:t>За результатами її роботи були отримані таблиці з результатами обробки </a:t>
            </a:r>
            <a:r>
              <a:rPr lang="uk-UA" sz="2000" dirty="0" err="1"/>
              <a:t>експериментальных</a:t>
            </a:r>
            <a:r>
              <a:rPr lang="uk-UA" sz="2000" dirty="0"/>
              <a:t> </a:t>
            </a:r>
            <a:r>
              <a:rPr lang="uk-UA" sz="2000" dirty="0" smtClean="0"/>
              <a:t>даних, а </a:t>
            </a:r>
            <a:r>
              <a:rPr lang="uk-UA" sz="2000" dirty="0"/>
              <a:t>також побудовані графіки залежностей їх ефективності від розмірності оброблюваних </a:t>
            </a:r>
            <a:r>
              <a:rPr lang="uk-UA" sz="2000" dirty="0" smtClean="0"/>
              <a:t>чисел.</a:t>
            </a:r>
            <a:endParaRPr lang="ru-RU" sz="20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4</a:t>
            </a:r>
            <a:r>
              <a:rPr lang="ru-RU" dirty="0" smtClean="0"/>
              <a:t>. </a:t>
            </a:r>
            <a:r>
              <a:rPr lang="uk-UA" dirty="0"/>
              <a:t>ПОРІВНЯЛЬНИЙ АНАЛІЗ МЕТОДІВ МОДУЛЯРНОЇ РЕДУКЦІЇ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6002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38138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4</a:t>
            </a:r>
            <a:r>
              <a:rPr lang="ru-RU" dirty="0" smtClean="0"/>
              <a:t>. </a:t>
            </a:r>
            <a:r>
              <a:rPr lang="uk-UA" dirty="0"/>
              <a:t>ПОРІВНЯЛЬНИЙ АНАЛІЗ МЕТОДІВ МОДУЛЯРНОЇ РЕДУКЦІЇ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>
            <a:normAutofit/>
          </a:bodyPr>
          <a:lstStyle/>
          <a:p>
            <a:r>
              <a:rPr lang="ru-RU" dirty="0" err="1"/>
              <a:t>Таблиця</a:t>
            </a:r>
            <a:r>
              <a:rPr lang="ru-RU" dirty="0"/>
              <a:t> </a:t>
            </a:r>
            <a:r>
              <a:rPr lang="uk-UA" dirty="0"/>
              <a:t>4</a:t>
            </a:r>
            <a:r>
              <a:rPr lang="ru-RU" dirty="0"/>
              <a:t>.1 – </a:t>
            </a:r>
            <a:r>
              <a:rPr lang="ru-RU" dirty="0" err="1"/>
              <a:t>Класичний</a:t>
            </a:r>
            <a:r>
              <a:rPr lang="ru-RU" dirty="0"/>
              <a:t> алгоритм</a:t>
            </a:r>
          </a:p>
          <a:p>
            <a:pPr marL="822960" lvl="3">
              <a:spcBef>
                <a:spcPts val="600"/>
              </a:spcBef>
              <a:buSzPct val="70000"/>
            </a:pPr>
            <a:endParaRPr lang="uk-UA" sz="1700" dirty="0" smtClean="0"/>
          </a:p>
        </p:txBody>
      </p:sp>
      <p:pic>
        <p:nvPicPr>
          <p:cNvPr id="4" name="Рисунок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3"/>
          <a:stretch/>
        </p:blipFill>
        <p:spPr bwMode="auto">
          <a:xfrm>
            <a:off x="1578776" y="1988840"/>
            <a:ext cx="5986446" cy="45470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6713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38138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4</a:t>
            </a:r>
            <a:r>
              <a:rPr lang="ru-RU" dirty="0" smtClean="0"/>
              <a:t>. </a:t>
            </a:r>
            <a:r>
              <a:rPr lang="uk-UA" dirty="0"/>
              <a:t>ПОРІВНЯЛЬНИЙ АНАЛІЗ МЕТОДІВ МОДУЛЯРНОЇ РЕДУКЦІЇ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>
            <a:normAutofit/>
          </a:bodyPr>
          <a:lstStyle/>
          <a:p>
            <a:r>
              <a:rPr lang="ru-RU" dirty="0" err="1"/>
              <a:t>Таблиця</a:t>
            </a:r>
            <a:r>
              <a:rPr lang="ru-RU" dirty="0"/>
              <a:t> </a:t>
            </a:r>
            <a:r>
              <a:rPr lang="uk-UA" dirty="0"/>
              <a:t>4</a:t>
            </a:r>
            <a:r>
              <a:rPr lang="ru-RU" dirty="0"/>
              <a:t>.2 – Алгоритм </a:t>
            </a:r>
            <a:r>
              <a:rPr lang="ru-RU" dirty="0" err="1"/>
              <a:t>Барретта</a:t>
            </a:r>
            <a:endParaRPr lang="ru-RU" dirty="0"/>
          </a:p>
          <a:p>
            <a:pPr marL="640080" lvl="3" indent="0">
              <a:spcBef>
                <a:spcPts val="600"/>
              </a:spcBef>
              <a:buSzPct val="70000"/>
              <a:buNone/>
            </a:pPr>
            <a:endParaRPr lang="uk-UA" sz="1700" dirty="0" smtClean="0"/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045" y="1953586"/>
            <a:ext cx="5983910" cy="4690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786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38138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4</a:t>
            </a:r>
            <a:r>
              <a:rPr lang="ru-RU" dirty="0" smtClean="0"/>
              <a:t>. </a:t>
            </a:r>
            <a:r>
              <a:rPr lang="uk-UA" dirty="0"/>
              <a:t>ПОРІВНЯЛЬНИЙ АНАЛІЗ МЕТОДІВ МОДУЛЯРНОЇ РЕДУКЦІЇ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>
            <a:normAutofit/>
          </a:bodyPr>
          <a:lstStyle/>
          <a:p>
            <a:r>
              <a:rPr lang="ru-RU" dirty="0" err="1"/>
              <a:t>Таблиця</a:t>
            </a:r>
            <a:r>
              <a:rPr lang="ru-RU" dirty="0"/>
              <a:t> </a:t>
            </a:r>
            <a:r>
              <a:rPr lang="uk-UA" dirty="0"/>
              <a:t>4</a:t>
            </a:r>
            <a:r>
              <a:rPr lang="ru-RU" dirty="0"/>
              <a:t>.3 – Алгоритм </a:t>
            </a:r>
            <a:r>
              <a:rPr lang="ru-RU" dirty="0" err="1"/>
              <a:t>Монтгомері</a:t>
            </a:r>
            <a:endParaRPr lang="ru-RU" dirty="0"/>
          </a:p>
        </p:txBody>
      </p:sp>
      <p:pic>
        <p:nvPicPr>
          <p:cNvPr id="7" name="Рисунок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1028" y="1990876"/>
            <a:ext cx="6021943" cy="46784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510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38138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4</a:t>
            </a:r>
            <a:r>
              <a:rPr lang="ru-RU" dirty="0" smtClean="0"/>
              <a:t>. </a:t>
            </a:r>
            <a:r>
              <a:rPr lang="uk-UA" dirty="0"/>
              <a:t>ПОРІВНЯЛЬНИЙ АНАЛІЗ МЕТОДІВ МОДУЛЯРНОЇ РЕДУКЦІЇ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>
            <a:normAutofit/>
          </a:bodyPr>
          <a:lstStyle/>
          <a:p>
            <a:r>
              <a:rPr lang="ru-RU" dirty="0"/>
              <a:t>Рисунок </a:t>
            </a:r>
            <a:r>
              <a:rPr lang="uk-UA" dirty="0"/>
              <a:t>4</a:t>
            </a:r>
            <a:r>
              <a:rPr lang="ru-RU" dirty="0"/>
              <a:t>.1 – </a:t>
            </a:r>
            <a:r>
              <a:rPr lang="ru-RU" dirty="0" err="1"/>
              <a:t>Порівняльний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редукції</a:t>
            </a:r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98" y="2204864"/>
            <a:ext cx="7670055" cy="44617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898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pPr algn="ctr"/>
            <a:r>
              <a:rPr lang="uk-UA" b="1" dirty="0" smtClean="0"/>
              <a:t>Висновки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643192" cy="5133184"/>
          </a:xfrm>
        </p:spPr>
        <p:txBody>
          <a:bodyPr>
            <a:normAutofit fontScale="85000" lnSpcReduction="20000"/>
          </a:bodyPr>
          <a:lstStyle/>
          <a:p>
            <a:r>
              <a:rPr lang="uk-UA" smtClean="0"/>
              <a:t>Графік для алгоритму редукції Монтгомері є майже постійна лінія, що не показує жодної залежності між часовим виконанням та довжиною аргументу. Це пов'язано з тим, що редукція Монтгомері передбачає модульне множення R-1 незалежно від значення аргументу.</a:t>
            </a:r>
          </a:p>
          <a:p>
            <a:r>
              <a:rPr lang="uk-UA" smtClean="0"/>
              <a:t>Графіки для класичного та Барретт методів  майже квадратична крива.</a:t>
            </a:r>
          </a:p>
          <a:p>
            <a:r>
              <a:rPr lang="uk-UA" smtClean="0"/>
              <a:t>Кожен алгоритм має свої особливості, придатні для конкретної сфери засто-сування. Жоден єдиний алгоритм ідеально не підходить для рішення задач у великому діапазоні чисел.</a:t>
            </a:r>
          </a:p>
          <a:p>
            <a:r>
              <a:rPr lang="uk-UA" smtClean="0"/>
              <a:t>Iз сказаного можна зробити висновок, що в полiномiальному базисi при одиничних застосуваннях редукцiї алгоритм Барретта може бути менш ефективним вiд iнших алгоритмiв, зокрема, вiд традицiйного.</a:t>
            </a:r>
          </a:p>
          <a:p>
            <a:r>
              <a:rPr lang="uk-UA" smtClean="0"/>
              <a:t>Якщо потрiбно багато разiв застосовувати редукцiю по одному i тому ж не екстремально великому модулю, тодi алгоритм Барретта найкращий.</a:t>
            </a:r>
          </a:p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3147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187624" y="548680"/>
            <a:ext cx="6172200" cy="189436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dirty="0" smtClean="0"/>
              <a:t>Актуальність проблеми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495860"/>
            <a:ext cx="81369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Головним завданням, яке необхідно реалізувати з метою оптимізації криптографічних операцій є модульне множення великих чисел. В основі всіх </a:t>
            </a:r>
            <a:r>
              <a:rPr lang="uk-UA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модулярних</a:t>
            </a:r>
            <a:r>
              <a:rPr lang="uk-UA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операцій лежить необхідність знаходження залишку від ділення результату операції на модуль. </a:t>
            </a:r>
          </a:p>
          <a:p>
            <a:r>
              <a:rPr lang="uk-UA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При використанні великих чисел операція ділення є найбільш трудомісткою й вимагає найбільшого часу виконання. Тому, постановкою завдання є реалізація ефективних алгоритмів виконання операції модульного множення без використанні операції ділення.</a:t>
            </a:r>
          </a:p>
          <a:p>
            <a:endParaRPr lang="uk-UA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2237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908720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ДЯКУЮ ЗА УВАГУ!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799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187624" y="548680"/>
            <a:ext cx="6172200" cy="189436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dirty="0" smtClean="0"/>
              <a:t>Науковий апарат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495860"/>
            <a:ext cx="813690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uk-UA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Об’єкт дослідження:  </a:t>
            </a:r>
            <a:r>
              <a:rPr lang="uk-UA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Редукція </a:t>
            </a:r>
            <a:r>
              <a:rPr lang="uk-UA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Барретта</a:t>
            </a:r>
            <a:r>
              <a:rPr lang="uk-UA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при множенні елементів поля GF(2</a:t>
            </a:r>
            <a:r>
              <a:rPr lang="uk-UA" sz="2400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</a:t>
            </a:r>
            <a:r>
              <a:rPr lang="uk-UA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 в поліноміальному базисі</a:t>
            </a:r>
          </a:p>
          <a:p>
            <a:endParaRPr lang="uk-UA" sz="2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uk-UA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Предмет дослідження:  </a:t>
            </a:r>
            <a:r>
              <a:rPr lang="uk-UA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Аналіз даних з метою оцінки швидкодії алгоритму при реалізації </a:t>
            </a:r>
            <a:r>
              <a:rPr lang="uk-UA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криптоперетворень</a:t>
            </a:r>
            <a:endParaRPr lang="uk-UA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uk-UA" sz="2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uk-UA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Мета дослідження:  </a:t>
            </a:r>
            <a:r>
              <a:rPr lang="uk-UA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Провести аналіз редукції </a:t>
            </a:r>
            <a:r>
              <a:rPr lang="uk-UA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Барретта</a:t>
            </a:r>
            <a:r>
              <a:rPr lang="uk-UA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при множенні елементів поля GF(2</a:t>
            </a:r>
            <a:r>
              <a:rPr lang="uk-UA" sz="2400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</a:t>
            </a:r>
            <a:r>
              <a:rPr lang="uk-UA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 в поліноміальному базисі, на основі розробленого програмного забезпечення.</a:t>
            </a:r>
          </a:p>
          <a:p>
            <a:endParaRPr lang="uk-UA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552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187624" y="548680"/>
            <a:ext cx="6172200" cy="189436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dirty="0" smtClean="0"/>
              <a:t>Завдання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495860"/>
            <a:ext cx="81369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uk-UA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Здійснити теоретичний аналіз </a:t>
            </a:r>
            <a:r>
              <a:rPr lang="uk-UA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алгоритму </a:t>
            </a:r>
            <a:r>
              <a:rPr lang="uk-UA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Ель-Гамаля</a:t>
            </a:r>
            <a:r>
              <a:rPr lang="uk-UA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uk-UA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методу </a:t>
            </a:r>
            <a:r>
              <a:rPr lang="uk-UA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Барретта</a:t>
            </a:r>
            <a:r>
              <a:rPr lang="uk-UA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та </a:t>
            </a:r>
            <a:r>
              <a:rPr lang="uk-UA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Монтгомері</a:t>
            </a:r>
            <a:endParaRPr lang="uk-UA" sz="2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/>
            <a:endParaRPr lang="uk-UA" sz="2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Розробити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програмне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забезпечення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для </a:t>
            </a:r>
            <a:r>
              <a:rPr lang="ru-RU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обробки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експериментальных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даних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та </a:t>
            </a:r>
            <a:r>
              <a:rPr lang="ru-RU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побудувати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графіки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залежностей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їх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ефективності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від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розмірності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оброблюваних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чисел</a:t>
            </a:r>
          </a:p>
          <a:p>
            <a:pPr marL="342900" indent="-342900">
              <a:buFont typeface="Arial" pitchFamily="34" charset="0"/>
              <a:buChar char="•"/>
            </a:pPr>
            <a:endParaRPr lang="uk-UA" sz="2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uk-UA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Провести </a:t>
            </a:r>
            <a:r>
              <a:rPr lang="uk-UA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порівняльний аналіз даних з метою оцінки швидкодії алгоритму при реалізації крипто </a:t>
            </a:r>
            <a:r>
              <a:rPr lang="uk-UA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перетворень</a:t>
            </a:r>
          </a:p>
        </p:txBody>
      </p:sp>
    </p:spTree>
    <p:extLst>
      <p:ext uri="{BB962C8B-B14F-4D97-AF65-F5344CB8AC3E}">
        <p14:creationId xmlns:p14="http://schemas.microsoft.com/office/powerpoint/2010/main" val="579133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ru-RU" dirty="0" smtClean="0"/>
              <a:t>1. ОПЕРАЦІЇ </a:t>
            </a:r>
            <a:r>
              <a:rPr lang="ru-RU" dirty="0"/>
              <a:t>З ПОЛІНОМАМИ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/>
          <a:lstStyle/>
          <a:p>
            <a:r>
              <a:rPr lang="ru-RU" dirty="0" smtClean="0"/>
              <a:t>1.1.</a:t>
            </a:r>
            <a:r>
              <a:rPr lang="uk-UA" sz="2700" dirty="0"/>
              <a:t> Додавання i множення - </a:t>
            </a:r>
            <a:r>
              <a:rPr lang="uk-UA" sz="2700" dirty="0" err="1"/>
              <a:t>кiльце</a:t>
            </a:r>
            <a:r>
              <a:rPr lang="uk-UA" sz="2700" dirty="0"/>
              <a:t> </a:t>
            </a:r>
            <a:r>
              <a:rPr lang="uk-UA" sz="2700" dirty="0" err="1"/>
              <a:t>полiномiв</a:t>
            </a:r>
            <a:r>
              <a:rPr lang="uk-UA" sz="2700" dirty="0"/>
              <a:t> над полем</a:t>
            </a:r>
            <a:endParaRPr lang="ru-RU" sz="2700" dirty="0"/>
          </a:p>
          <a:p>
            <a:pPr lvl="1"/>
            <a:r>
              <a:rPr lang="uk-UA" dirty="0"/>
              <a:t>На </a:t>
            </a:r>
            <a:r>
              <a:rPr lang="uk-UA" dirty="0" err="1"/>
              <a:t>множинi</a:t>
            </a:r>
            <a:r>
              <a:rPr lang="uk-UA" dirty="0"/>
              <a:t> формальних </a:t>
            </a:r>
            <a:r>
              <a:rPr lang="uk-UA" dirty="0" smtClean="0"/>
              <a:t>степеневих </a:t>
            </a:r>
            <a:r>
              <a:rPr lang="uk-UA" dirty="0" err="1"/>
              <a:t>рядiв</a:t>
            </a:r>
            <a:r>
              <a:rPr lang="uk-UA" dirty="0"/>
              <a:t> над </a:t>
            </a:r>
            <a:r>
              <a:rPr lang="uk-UA" dirty="0" err="1"/>
              <a:t>кiльцем</a:t>
            </a:r>
            <a:r>
              <a:rPr lang="uk-UA" dirty="0"/>
              <a:t> </a:t>
            </a:r>
            <a:r>
              <a:rPr lang="uk-UA" dirty="0" err="1"/>
              <a:t>визначенi</a:t>
            </a:r>
            <a:r>
              <a:rPr lang="uk-UA" dirty="0"/>
              <a:t> </a:t>
            </a:r>
            <a:r>
              <a:rPr lang="uk-UA" dirty="0" err="1"/>
              <a:t>операцiї</a:t>
            </a:r>
            <a:r>
              <a:rPr lang="uk-UA" dirty="0"/>
              <a:t> додавання та множення наступним чином</a:t>
            </a:r>
            <a:r>
              <a:rPr lang="uk-UA" dirty="0" smtClean="0"/>
              <a:t>:</a:t>
            </a:r>
          </a:p>
          <a:p>
            <a:pPr lvl="1"/>
            <a:endParaRPr lang="ru-RU" dirty="0" smtClean="0"/>
          </a:p>
          <a:p>
            <a:pPr lvl="1"/>
            <a:endParaRPr lang="ru-RU" dirty="0"/>
          </a:p>
          <a:p>
            <a:pPr lvl="1"/>
            <a:endParaRPr lang="ru-RU" dirty="0" smtClean="0"/>
          </a:p>
          <a:p>
            <a:pPr lvl="1"/>
            <a:endParaRPr lang="ru-RU" dirty="0"/>
          </a:p>
          <a:p>
            <a:pPr lvl="1"/>
            <a:endParaRPr lang="ru-RU" dirty="0"/>
          </a:p>
          <a:p>
            <a:pPr lvl="1"/>
            <a:r>
              <a:rPr lang="uk-UA" dirty="0" err="1"/>
              <a:t>Полiноми</a:t>
            </a:r>
            <a:r>
              <a:rPr lang="uk-UA" dirty="0"/>
              <a:t> степеня, що не перевищує дане число, утворюють </a:t>
            </a:r>
            <a:r>
              <a:rPr lang="uk-UA" dirty="0" err="1"/>
              <a:t>лiнiйний</a:t>
            </a:r>
            <a:r>
              <a:rPr lang="uk-UA" dirty="0"/>
              <a:t> </a:t>
            </a:r>
            <a:r>
              <a:rPr lang="uk-UA" dirty="0" err="1"/>
              <a:t>простiр</a:t>
            </a:r>
            <a:r>
              <a:rPr lang="uk-UA" dirty="0"/>
              <a:t>. Базисом в </a:t>
            </a:r>
            <a:r>
              <a:rPr lang="uk-UA" dirty="0" err="1"/>
              <a:t>просторi</a:t>
            </a:r>
            <a:r>
              <a:rPr lang="uk-UA" dirty="0"/>
              <a:t> </a:t>
            </a:r>
            <a:r>
              <a:rPr lang="uk-UA" dirty="0" err="1"/>
              <a:t>полiномiв</a:t>
            </a:r>
            <a:r>
              <a:rPr lang="uk-UA" dirty="0"/>
              <a:t> степеня 6 або менше є </a:t>
            </a:r>
            <a:r>
              <a:rPr lang="uk-UA" dirty="0" err="1"/>
              <a:t>полiноми</a:t>
            </a:r>
            <a:r>
              <a:rPr lang="uk-UA" dirty="0"/>
              <a:t> 1, x, x</a:t>
            </a:r>
            <a:r>
              <a:rPr lang="uk-UA" baseline="30000" dirty="0"/>
              <a:t>2</a:t>
            </a:r>
            <a:r>
              <a:rPr lang="uk-UA" dirty="0"/>
              <a:t>, x</a:t>
            </a:r>
            <a:r>
              <a:rPr lang="uk-UA" baseline="30000" dirty="0"/>
              <a:t>3</a:t>
            </a:r>
            <a:r>
              <a:rPr lang="uk-UA" dirty="0"/>
              <a:t>, x</a:t>
            </a:r>
            <a:r>
              <a:rPr lang="uk-UA" baseline="30000" dirty="0"/>
              <a:t>4</a:t>
            </a:r>
            <a:r>
              <a:rPr lang="uk-UA" dirty="0"/>
              <a:t>, x</a:t>
            </a:r>
            <a:r>
              <a:rPr lang="uk-UA" baseline="30000" dirty="0"/>
              <a:t>5</a:t>
            </a:r>
            <a:r>
              <a:rPr lang="uk-UA" dirty="0"/>
              <a:t>, x</a:t>
            </a:r>
            <a:r>
              <a:rPr lang="uk-UA" baseline="30000" dirty="0"/>
              <a:t>6</a:t>
            </a:r>
            <a:r>
              <a:rPr lang="uk-UA" dirty="0"/>
              <a:t> - цей </a:t>
            </a:r>
            <a:r>
              <a:rPr lang="uk-UA" dirty="0" err="1"/>
              <a:t>простiр</a:t>
            </a:r>
            <a:r>
              <a:rPr lang="uk-UA" dirty="0"/>
              <a:t> 7- </a:t>
            </a:r>
            <a:r>
              <a:rPr lang="uk-UA" dirty="0" err="1"/>
              <a:t>вимiрний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 rotWithShape="1">
          <a:blip r:embed="rId2"/>
          <a:srcRect r="26539"/>
          <a:stretch/>
        </p:blipFill>
        <p:spPr bwMode="auto">
          <a:xfrm>
            <a:off x="2339752" y="3149327"/>
            <a:ext cx="4201795" cy="16478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1467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ru-RU" dirty="0" smtClean="0"/>
              <a:t>1. ОПЕРАЦІЇ </a:t>
            </a:r>
            <a:r>
              <a:rPr lang="ru-RU" dirty="0"/>
              <a:t>З ПОЛІНОМАМИ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052736"/>
                <a:ext cx="7467600" cy="5421216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ru-RU" dirty="0" smtClean="0"/>
                  <a:t>1.2.</a:t>
                </a:r>
                <a:r>
                  <a:rPr lang="uk-UA" sz="2700" dirty="0" smtClean="0"/>
                  <a:t> </a:t>
                </a:r>
                <a:r>
                  <a:rPr lang="uk-UA" sz="2800" dirty="0" smtClean="0"/>
                  <a:t>На</a:t>
                </a:r>
                <a:r>
                  <a:rPr lang="ru-RU" sz="2800" dirty="0" smtClean="0"/>
                  <a:t>приклад</a:t>
                </a:r>
                <a:r>
                  <a:rPr lang="uk-UA" sz="2800" dirty="0" smtClean="0"/>
                  <a:t>, </a:t>
                </a:r>
                <a:r>
                  <a:rPr lang="uk-UA" sz="2800" dirty="0" err="1"/>
                  <a:t>потрiбно</a:t>
                </a:r>
                <a:r>
                  <a:rPr lang="uk-UA" sz="2800" dirty="0"/>
                  <a:t> </a:t>
                </a:r>
                <a:r>
                  <a:rPr lang="uk-UA" sz="2800" dirty="0" err="1"/>
                  <a:t>роздiлити</a:t>
                </a:r>
                <a:r>
                  <a:rPr lang="uk-UA" sz="2800" dirty="0"/>
                  <a:t> многочлен f (x) = x</a:t>
                </a:r>
                <a:r>
                  <a:rPr lang="uk-UA" sz="2800" baseline="30000" dirty="0"/>
                  <a:t>3</a:t>
                </a:r>
                <a:r>
                  <a:rPr lang="uk-UA" sz="2800" dirty="0"/>
                  <a:t> + 3x</a:t>
                </a:r>
                <a:r>
                  <a:rPr lang="uk-UA" sz="2800" baseline="30000" dirty="0"/>
                  <a:t>2</a:t>
                </a:r>
                <a:r>
                  <a:rPr lang="uk-UA" sz="2800" dirty="0"/>
                  <a:t> − 1 на</a:t>
                </a:r>
                <a:endParaRPr lang="ru-RU" sz="2800" dirty="0"/>
              </a:p>
              <a:p>
                <a:pPr lvl="1"/>
                <a:r>
                  <a:rPr lang="uk-UA" sz="2500" dirty="0"/>
                  <a:t>многочлен g(x) = 3x</a:t>
                </a:r>
                <a:r>
                  <a:rPr lang="uk-UA" sz="2500" baseline="30000" dirty="0"/>
                  <a:t>2</a:t>
                </a:r>
                <a:r>
                  <a:rPr lang="uk-UA" sz="2500" dirty="0"/>
                  <a:t> + 6x. </a:t>
                </a:r>
                <a:r>
                  <a:rPr lang="uk-UA" sz="2500" dirty="0" err="1"/>
                  <a:t>Дiлимо</a:t>
                </a:r>
                <a:r>
                  <a:rPr lang="uk-UA" sz="2500" dirty="0"/>
                  <a:t> </a:t>
                </a:r>
                <a:r>
                  <a:rPr lang="uk-UA" sz="2500" dirty="0" err="1"/>
                  <a:t>страший</a:t>
                </a:r>
                <a:r>
                  <a:rPr lang="uk-UA" sz="2500" dirty="0"/>
                  <a:t> член многочлена f (x) на старший член g(x)    одержуємо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500" i="1">
                            <a:latin typeface="Cambria Math"/>
                          </a:rPr>
                        </m:ctrlPr>
                      </m:fPr>
                      <m:num>
                        <m:r>
                          <a:rPr lang="uk-UA" sz="25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uk-UA" sz="25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uk-UA" sz="2500" dirty="0"/>
                  <a:t>x. </a:t>
                </a:r>
                <a:r>
                  <a:rPr lang="uk-UA" sz="2500" dirty="0" err="1"/>
                  <a:t>Рiзниця</a:t>
                </a:r>
                <a:r>
                  <a:rPr lang="uk-UA" sz="2500" dirty="0"/>
                  <a:t> f</a:t>
                </a:r>
                <a:r>
                  <a:rPr lang="uk-UA" sz="2500" baseline="-25000" dirty="0"/>
                  <a:t>1</a:t>
                </a:r>
                <a:r>
                  <a:rPr lang="uk-UA" sz="2500" dirty="0"/>
                  <a:t>(x) = f (x) 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500" i="1">
                            <a:latin typeface="Cambria Math"/>
                          </a:rPr>
                        </m:ctrlPr>
                      </m:fPr>
                      <m:num>
                        <m:r>
                          <a:rPr lang="uk-UA" sz="25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uk-UA" sz="25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uk-UA" sz="2500" dirty="0"/>
                  <a:t>x · g(x) = x</a:t>
                </a:r>
                <a:r>
                  <a:rPr lang="uk-UA" sz="2500" baseline="30000" dirty="0"/>
                  <a:t>2</a:t>
                </a:r>
                <a:r>
                  <a:rPr lang="uk-UA" sz="2500" dirty="0"/>
                  <a:t> − 1 має </a:t>
                </a:r>
                <a:r>
                  <a:rPr lang="uk-UA" sz="2500" dirty="0" err="1"/>
                  <a:t>степiнь</a:t>
                </a:r>
                <a:r>
                  <a:rPr lang="uk-UA" sz="2500" dirty="0"/>
                  <a:t> 2   менший, </a:t>
                </a:r>
                <a:r>
                  <a:rPr lang="uk-UA" sz="2500" dirty="0" err="1"/>
                  <a:t>нiж</a:t>
                </a:r>
                <a:r>
                  <a:rPr lang="uk-UA" sz="2500" dirty="0"/>
                  <a:t> </a:t>
                </a:r>
                <a:r>
                  <a:rPr lang="uk-UA" sz="2500" dirty="0" err="1"/>
                  <a:t>deg</a:t>
                </a:r>
                <a:r>
                  <a:rPr lang="uk-UA" sz="2500" dirty="0"/>
                  <a:t> f (x). </a:t>
                </a:r>
                <a:r>
                  <a:rPr lang="uk-UA" sz="2500" dirty="0" err="1"/>
                  <a:t>Далi</a:t>
                </a:r>
                <a:r>
                  <a:rPr lang="uk-UA" sz="2500" dirty="0"/>
                  <a:t> </a:t>
                </a:r>
                <a:r>
                  <a:rPr lang="uk-UA" sz="2500" dirty="0" err="1"/>
                  <a:t>дiлимо</a:t>
                </a:r>
                <a:r>
                  <a:rPr lang="uk-UA" sz="2500" dirty="0"/>
                  <a:t> </a:t>
                </a:r>
                <a:r>
                  <a:rPr lang="uk-UA" sz="2500" dirty="0" err="1"/>
                  <a:t>страший</a:t>
                </a:r>
                <a:r>
                  <a:rPr lang="uk-UA" sz="2500" dirty="0"/>
                  <a:t> член многочлена f</a:t>
                </a:r>
                <a:r>
                  <a:rPr lang="uk-UA" sz="2500" baseline="-25000" dirty="0"/>
                  <a:t>1</a:t>
                </a:r>
                <a:r>
                  <a:rPr lang="uk-UA" sz="2500" dirty="0"/>
                  <a:t>(x) на старший член g(x)   одержуємо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500" i="1">
                            <a:latin typeface="Cambria Math"/>
                          </a:rPr>
                        </m:ctrlPr>
                      </m:fPr>
                      <m:num>
                        <m:r>
                          <a:rPr lang="uk-UA" sz="25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uk-UA" sz="25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uk-UA" sz="2500" dirty="0"/>
                  <a:t>. </a:t>
                </a:r>
                <a:r>
                  <a:rPr lang="uk-UA" sz="2500" dirty="0" err="1"/>
                  <a:t>Рiзниця</a:t>
                </a:r>
                <a:r>
                  <a:rPr lang="uk-UA" sz="2500" dirty="0"/>
                  <a:t> f</a:t>
                </a:r>
                <a:r>
                  <a:rPr lang="uk-UA" sz="2500" baseline="-25000" dirty="0"/>
                  <a:t>2</a:t>
                </a:r>
                <a:r>
                  <a:rPr lang="uk-UA" sz="2500" dirty="0"/>
                  <a:t>(x) = f</a:t>
                </a:r>
                <a:r>
                  <a:rPr lang="uk-UA" sz="2500" baseline="-25000" dirty="0"/>
                  <a:t>1</a:t>
                </a:r>
                <a:r>
                  <a:rPr lang="uk-UA" sz="2500" dirty="0"/>
                  <a:t>(x) 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500" i="1">
                            <a:latin typeface="Cambria Math"/>
                          </a:rPr>
                        </m:ctrlPr>
                      </m:fPr>
                      <m:num>
                        <m:r>
                          <a:rPr lang="uk-UA" sz="25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uk-UA" sz="25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uk-UA" sz="2500" dirty="0"/>
                  <a:t> · g(x) = −2x− 1 має </a:t>
                </a:r>
                <a:r>
                  <a:rPr lang="uk-UA" sz="2500" dirty="0" err="1"/>
                  <a:t>степiнь</a:t>
                </a:r>
                <a:r>
                  <a:rPr lang="uk-UA" sz="2500" dirty="0"/>
                  <a:t> 1   менший, </a:t>
                </a:r>
                <a:r>
                  <a:rPr lang="uk-UA" sz="2500" dirty="0" err="1"/>
                  <a:t>нiж</a:t>
                </a:r>
                <a:r>
                  <a:rPr lang="uk-UA" sz="2500" dirty="0"/>
                  <a:t> </a:t>
                </a:r>
                <a:r>
                  <a:rPr lang="uk-UA" sz="2500" dirty="0" err="1"/>
                  <a:t>deg</a:t>
                </a:r>
                <a:r>
                  <a:rPr lang="uk-UA" sz="2500" dirty="0"/>
                  <a:t> f (x). </a:t>
                </a:r>
                <a:r>
                  <a:rPr lang="uk-UA" sz="2500" dirty="0" err="1"/>
                  <a:t>Оскiльки</a:t>
                </a:r>
                <a:r>
                  <a:rPr lang="uk-UA" sz="2500" dirty="0"/>
                  <a:t> </a:t>
                </a:r>
                <a:r>
                  <a:rPr lang="uk-UA" sz="2500" dirty="0" err="1"/>
                  <a:t>deg</a:t>
                </a:r>
                <a:r>
                  <a:rPr lang="uk-UA" sz="2500" dirty="0"/>
                  <a:t> f</a:t>
                </a:r>
                <a:r>
                  <a:rPr lang="uk-UA" sz="2500" baseline="-25000" dirty="0"/>
                  <a:t>2 </a:t>
                </a:r>
                <a:r>
                  <a:rPr lang="uk-UA" sz="2500" dirty="0"/>
                  <a:t>&lt; </a:t>
                </a:r>
                <a:r>
                  <a:rPr lang="uk-UA" sz="2500" dirty="0" err="1"/>
                  <a:t>deg</a:t>
                </a:r>
                <a:r>
                  <a:rPr lang="uk-UA" sz="2500" dirty="0"/>
                  <a:t> g, процес </a:t>
                </a:r>
                <a:r>
                  <a:rPr lang="uk-UA" sz="2500" dirty="0" err="1"/>
                  <a:t>дiлення</a:t>
                </a:r>
                <a:r>
                  <a:rPr lang="uk-UA" sz="2500" dirty="0"/>
                  <a:t> припиняємо i переходимо до оформлення результату</a:t>
                </a:r>
                <a:r>
                  <a:rPr lang="uk-UA" sz="2500" dirty="0" smtClean="0"/>
                  <a:t>:</a:t>
                </a:r>
              </a:p>
              <a:p>
                <a:pPr lvl="1"/>
                <a:endParaRPr lang="ru-RU" sz="25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052736"/>
                <a:ext cx="7467600" cy="5421216"/>
              </a:xfrm>
              <a:blipFill rotWithShape="1">
                <a:blip r:embed="rId2"/>
                <a:stretch>
                  <a:fillRect l="-327" t="-1912" r="-57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Рисунок 6"/>
          <p:cNvPicPr/>
          <p:nvPr/>
        </p:nvPicPr>
        <p:blipFill>
          <a:blip r:embed="rId3"/>
          <a:stretch>
            <a:fillRect/>
          </a:stretch>
        </p:blipFill>
        <p:spPr>
          <a:xfrm>
            <a:off x="1314895" y="6040223"/>
            <a:ext cx="6514211" cy="611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30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ru-RU" dirty="0" smtClean="0"/>
              <a:t>1. ОПЕРАЦІЇ </a:t>
            </a:r>
            <a:r>
              <a:rPr lang="ru-RU" dirty="0"/>
              <a:t>З ПОЛІНОМАМИ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/>
          </a:bodyPr>
          <a:lstStyle/>
          <a:p>
            <a:r>
              <a:rPr lang="ru-RU" dirty="0" smtClean="0"/>
              <a:t>1.3.</a:t>
            </a:r>
            <a:r>
              <a:rPr lang="uk-UA" sz="3000" dirty="0" smtClean="0"/>
              <a:t> </a:t>
            </a:r>
            <a:r>
              <a:rPr lang="uk-UA" sz="2700" dirty="0" err="1"/>
              <a:t>Факторкiльця</a:t>
            </a:r>
            <a:r>
              <a:rPr lang="uk-UA" sz="2700" dirty="0"/>
              <a:t>  по  </a:t>
            </a:r>
            <a:r>
              <a:rPr lang="uk-UA" sz="2700" dirty="0" err="1"/>
              <a:t>iдеалу</a:t>
            </a:r>
            <a:r>
              <a:rPr lang="uk-UA" sz="2700" dirty="0"/>
              <a:t>.  Шифрування</a:t>
            </a:r>
            <a:endParaRPr lang="ru-RU" sz="2700" dirty="0"/>
          </a:p>
          <a:p>
            <a:pPr lvl="1"/>
            <a:r>
              <a:rPr lang="uk-UA" dirty="0" smtClean="0"/>
              <a:t>З </a:t>
            </a:r>
            <a:r>
              <a:rPr lang="uk-UA" dirty="0"/>
              <a:t>числом 2 можна пов’язати множину парних чисел. Також з будь-яким числом можна пов’язати множину чисел, що </a:t>
            </a:r>
            <a:r>
              <a:rPr lang="uk-UA" dirty="0" err="1"/>
              <a:t>дiляться</a:t>
            </a:r>
            <a:r>
              <a:rPr lang="uk-UA" dirty="0"/>
              <a:t> на це число. Так </a:t>
            </a:r>
            <a:r>
              <a:rPr lang="uk-UA" dirty="0" err="1"/>
              <a:t>утворе-</a:t>
            </a:r>
            <a:r>
              <a:rPr lang="uk-UA" dirty="0"/>
              <a:t> </a:t>
            </a:r>
            <a:r>
              <a:rPr lang="uk-UA" dirty="0" err="1"/>
              <a:t>нi</a:t>
            </a:r>
            <a:r>
              <a:rPr lang="uk-UA" dirty="0"/>
              <a:t> множини мають </a:t>
            </a:r>
            <a:r>
              <a:rPr lang="uk-UA" dirty="0" err="1"/>
              <a:t>особливостi</a:t>
            </a:r>
            <a:r>
              <a:rPr lang="uk-UA" dirty="0"/>
              <a:t>: вони </a:t>
            </a:r>
            <a:r>
              <a:rPr lang="uk-UA" dirty="0" err="1"/>
              <a:t>самi</a:t>
            </a:r>
            <a:r>
              <a:rPr lang="uk-UA" dirty="0"/>
              <a:t> утворюють </a:t>
            </a:r>
            <a:r>
              <a:rPr lang="uk-UA" dirty="0" err="1"/>
              <a:t>кiльце</a:t>
            </a:r>
            <a:r>
              <a:rPr lang="uk-UA" dirty="0"/>
              <a:t>, а якщо </a:t>
            </a:r>
            <a:r>
              <a:rPr lang="uk-UA" dirty="0" smtClean="0"/>
              <a:t>будь-яке</a:t>
            </a:r>
            <a:r>
              <a:rPr lang="ru-RU" dirty="0"/>
              <a:t> </a:t>
            </a:r>
            <a:r>
              <a:rPr lang="uk-UA" dirty="0" smtClean="0"/>
              <a:t>число </a:t>
            </a:r>
            <a:r>
              <a:rPr lang="uk-UA" dirty="0"/>
              <a:t>помножити на число </a:t>
            </a:r>
            <a:r>
              <a:rPr lang="uk-UA" dirty="0" err="1"/>
              <a:t>iз</a:t>
            </a:r>
            <a:r>
              <a:rPr lang="uk-UA" dirty="0"/>
              <a:t> </a:t>
            </a:r>
            <a:r>
              <a:rPr lang="uk-UA" dirty="0" err="1"/>
              <a:t>видiленої</a:t>
            </a:r>
            <a:r>
              <a:rPr lang="uk-UA" dirty="0"/>
              <a:t> множини, то одержуємо знову елемент </a:t>
            </a:r>
            <a:r>
              <a:rPr lang="uk-UA" dirty="0" err="1"/>
              <a:t>iз</a:t>
            </a:r>
            <a:r>
              <a:rPr lang="uk-UA" dirty="0"/>
              <a:t> </a:t>
            </a:r>
            <a:r>
              <a:rPr lang="uk-UA" dirty="0" err="1"/>
              <a:t>видiленої</a:t>
            </a:r>
            <a:r>
              <a:rPr lang="uk-UA" dirty="0"/>
              <a:t> множини. Такий зв’язок дозволив використати </a:t>
            </a:r>
            <a:r>
              <a:rPr lang="uk-UA" dirty="0" err="1"/>
              <a:t>термiн</a:t>
            </a:r>
            <a:r>
              <a:rPr lang="uk-UA" dirty="0"/>
              <a:t> “</a:t>
            </a:r>
            <a:r>
              <a:rPr lang="uk-UA" dirty="0" err="1"/>
              <a:t>iдеальне</a:t>
            </a:r>
            <a:r>
              <a:rPr lang="uk-UA" dirty="0"/>
              <a:t>, уявне число“ або “</a:t>
            </a:r>
            <a:r>
              <a:rPr lang="uk-UA" dirty="0" err="1"/>
              <a:t>iдеал</a:t>
            </a:r>
            <a:r>
              <a:rPr lang="uk-UA" dirty="0"/>
              <a:t>“ для </a:t>
            </a:r>
            <a:r>
              <a:rPr lang="uk-UA" dirty="0" err="1"/>
              <a:t>пiдмножин</a:t>
            </a:r>
            <a:r>
              <a:rPr lang="uk-UA" dirty="0"/>
              <a:t> </a:t>
            </a:r>
            <a:r>
              <a:rPr lang="uk-UA" dirty="0" err="1"/>
              <a:t>кiльця</a:t>
            </a:r>
            <a:r>
              <a:rPr lang="uk-UA" dirty="0"/>
              <a:t>, </a:t>
            </a:r>
            <a:r>
              <a:rPr lang="uk-UA" dirty="0" err="1"/>
              <a:t>якi</a:t>
            </a:r>
            <a:r>
              <a:rPr lang="uk-UA" dirty="0"/>
              <a:t> задовольняють </a:t>
            </a:r>
            <a:r>
              <a:rPr lang="uk-UA" dirty="0" err="1"/>
              <a:t>двi</a:t>
            </a:r>
            <a:r>
              <a:rPr lang="uk-UA" dirty="0"/>
              <a:t> умови:</a:t>
            </a:r>
            <a:endParaRPr lang="ru-RU" dirty="0"/>
          </a:p>
          <a:p>
            <a:pPr lvl="2"/>
            <a:r>
              <a:rPr lang="uk-UA" dirty="0" err="1"/>
              <a:t>пiдмножина</a:t>
            </a:r>
            <a:r>
              <a:rPr lang="uk-UA" dirty="0"/>
              <a:t> сама є </a:t>
            </a:r>
            <a:r>
              <a:rPr lang="uk-UA" dirty="0" err="1"/>
              <a:t>кiльцем</a:t>
            </a:r>
            <a:r>
              <a:rPr lang="uk-UA" dirty="0"/>
              <a:t>;</a:t>
            </a:r>
            <a:endParaRPr lang="ru-RU" dirty="0"/>
          </a:p>
          <a:p>
            <a:pPr lvl="2"/>
            <a:r>
              <a:rPr lang="uk-UA" dirty="0"/>
              <a:t>якщо елемент </a:t>
            </a:r>
            <a:r>
              <a:rPr lang="uk-UA" dirty="0" err="1"/>
              <a:t>iз</a:t>
            </a:r>
            <a:r>
              <a:rPr lang="uk-UA" dirty="0"/>
              <a:t> всього </a:t>
            </a:r>
            <a:r>
              <a:rPr lang="uk-UA" dirty="0" err="1"/>
              <a:t>кiльця</a:t>
            </a:r>
            <a:r>
              <a:rPr lang="uk-UA" dirty="0"/>
              <a:t> помножити на елемент </a:t>
            </a:r>
            <a:r>
              <a:rPr lang="uk-UA" dirty="0" err="1"/>
              <a:t>пiдмножини</a:t>
            </a:r>
            <a:r>
              <a:rPr lang="uk-UA" dirty="0"/>
              <a:t>, то </a:t>
            </a:r>
            <a:r>
              <a:rPr lang="uk-UA" dirty="0" err="1"/>
              <a:t>одержиться</a:t>
            </a:r>
            <a:r>
              <a:rPr lang="uk-UA" dirty="0"/>
              <a:t> знову елемент </a:t>
            </a:r>
            <a:r>
              <a:rPr lang="uk-UA" dirty="0" err="1"/>
              <a:t>пiдмножини</a:t>
            </a:r>
            <a:r>
              <a:rPr lang="uk-UA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226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/>
              <a:t>2</a:t>
            </a:r>
            <a:r>
              <a:rPr lang="ru-RU" dirty="0" smtClean="0"/>
              <a:t>. </a:t>
            </a:r>
            <a:r>
              <a:rPr lang="uk-UA" dirty="0"/>
              <a:t>АЛГЕБРАЇЧНІ РОЗШИРЕННЯ </a:t>
            </a:r>
            <a:r>
              <a:rPr lang="uk-UA" dirty="0" smtClean="0"/>
              <a:t>ПОЛІВ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/>
          </a:bodyPr>
          <a:lstStyle/>
          <a:p>
            <a:r>
              <a:rPr lang="ru-RU" dirty="0" smtClean="0"/>
              <a:t>2.1.</a:t>
            </a:r>
            <a:r>
              <a:rPr lang="uk-UA" sz="3000" dirty="0" smtClean="0"/>
              <a:t> </a:t>
            </a:r>
            <a:r>
              <a:rPr lang="uk-UA" sz="2800" dirty="0"/>
              <a:t>Поля. </a:t>
            </a:r>
            <a:r>
              <a:rPr lang="uk-UA" sz="2800" dirty="0" err="1"/>
              <a:t>Простi</a:t>
            </a:r>
            <a:r>
              <a:rPr lang="uk-UA" sz="2800" dirty="0"/>
              <a:t> поля, </a:t>
            </a:r>
            <a:r>
              <a:rPr lang="uk-UA" sz="2800" dirty="0" err="1"/>
              <a:t>Простi</a:t>
            </a:r>
            <a:r>
              <a:rPr lang="uk-UA" sz="2800" dirty="0"/>
              <a:t> </a:t>
            </a:r>
            <a:r>
              <a:rPr lang="uk-UA" sz="2800" dirty="0" err="1"/>
              <a:t>скiнченнi</a:t>
            </a:r>
            <a:r>
              <a:rPr lang="uk-UA" sz="2800" dirty="0"/>
              <a:t> </a:t>
            </a:r>
            <a:r>
              <a:rPr lang="uk-UA" sz="2800" dirty="0" smtClean="0"/>
              <a:t>поля</a:t>
            </a:r>
          </a:p>
          <a:p>
            <a:pPr lvl="1"/>
            <a:r>
              <a:rPr lang="uk-UA" sz="2500" dirty="0"/>
              <a:t>В </a:t>
            </a:r>
            <a:r>
              <a:rPr lang="uk-UA" sz="2500" dirty="0" err="1"/>
              <a:t>iнформатицi</a:t>
            </a:r>
            <a:r>
              <a:rPr lang="uk-UA" sz="2500" dirty="0"/>
              <a:t> </a:t>
            </a:r>
            <a:r>
              <a:rPr lang="uk-UA" sz="2500" dirty="0" err="1"/>
              <a:t>найпоширенiшим</a:t>
            </a:r>
            <a:r>
              <a:rPr lang="uk-UA" sz="2500" dirty="0"/>
              <a:t> </a:t>
            </a:r>
            <a:r>
              <a:rPr lang="uk-UA" sz="2500" dirty="0" err="1"/>
              <a:t>скiнченним</a:t>
            </a:r>
            <a:r>
              <a:rPr lang="uk-UA" sz="2500" dirty="0"/>
              <a:t> полем є поле </a:t>
            </a:r>
            <a:r>
              <a:rPr lang="uk-UA" sz="2500" dirty="0" err="1"/>
              <a:t>класiв</a:t>
            </a:r>
            <a:r>
              <a:rPr lang="uk-UA" sz="2500" dirty="0"/>
              <a:t> </a:t>
            </a:r>
            <a:r>
              <a:rPr lang="uk-UA" sz="2500" dirty="0" err="1"/>
              <a:t>лишкiв</a:t>
            </a:r>
            <a:r>
              <a:rPr lang="uk-UA" sz="2500" dirty="0"/>
              <a:t> по модулю два GF (2). Це поле </a:t>
            </a:r>
            <a:r>
              <a:rPr lang="uk-UA" sz="2500" dirty="0" err="1"/>
              <a:t>мiстить</a:t>
            </a:r>
            <a:r>
              <a:rPr lang="uk-UA" sz="2500" dirty="0"/>
              <a:t> два елементи 0 та 1. Для кожного натурального m ≥ 1 </a:t>
            </a:r>
            <a:r>
              <a:rPr lang="uk-UA" sz="2500" dirty="0" err="1"/>
              <a:t>iснує</a:t>
            </a:r>
            <a:r>
              <a:rPr lang="uk-UA" sz="2500" dirty="0"/>
              <a:t> i до того ж єдине (з </a:t>
            </a:r>
            <a:r>
              <a:rPr lang="uk-UA" sz="2500" dirty="0" err="1"/>
              <a:t>точнiстю</a:t>
            </a:r>
            <a:r>
              <a:rPr lang="uk-UA" sz="2500" dirty="0"/>
              <a:t> до </a:t>
            </a:r>
            <a:r>
              <a:rPr lang="uk-UA" sz="2500" dirty="0" err="1"/>
              <a:t>iзоморфiзму</a:t>
            </a:r>
            <a:r>
              <a:rPr lang="uk-UA" sz="2500" dirty="0"/>
              <a:t>) поле з 2</a:t>
            </a:r>
            <a:r>
              <a:rPr lang="uk-UA" sz="2500" baseline="30000" dirty="0"/>
              <a:t>m</a:t>
            </a:r>
            <a:r>
              <a:rPr lang="uk-UA" sz="2500" dirty="0"/>
              <a:t> елементами. Його позначають GF (2</a:t>
            </a:r>
            <a:r>
              <a:rPr lang="uk-UA" sz="2500" baseline="30000" dirty="0"/>
              <a:t>m</a:t>
            </a:r>
            <a:r>
              <a:rPr lang="uk-UA" sz="2500" dirty="0"/>
              <a:t>) i називають полем </a:t>
            </a:r>
            <a:r>
              <a:rPr lang="uk-UA" sz="2500" dirty="0" err="1"/>
              <a:t>Галуа</a:t>
            </a:r>
            <a:r>
              <a:rPr lang="uk-UA" sz="2500" dirty="0"/>
              <a:t> з 2</a:t>
            </a:r>
            <a:r>
              <a:rPr lang="uk-UA" sz="2500" baseline="30000" dirty="0"/>
              <a:t>m</a:t>
            </a:r>
            <a:r>
              <a:rPr lang="uk-UA" sz="2500" dirty="0"/>
              <a:t> елементами. </a:t>
            </a:r>
            <a:r>
              <a:rPr lang="uk-UA" sz="2500" dirty="0" err="1"/>
              <a:t>Iнших</a:t>
            </a:r>
            <a:r>
              <a:rPr lang="uk-UA" sz="2500" dirty="0"/>
              <a:t> розширень поля GF (2) немає.</a:t>
            </a:r>
            <a:endParaRPr lang="ru-RU" sz="2500" dirty="0"/>
          </a:p>
          <a:p>
            <a:endParaRPr lang="uk-UA" sz="2800" dirty="0" smtClean="0"/>
          </a:p>
        </p:txBody>
      </p:sp>
    </p:spTree>
    <p:extLst>
      <p:ext uri="{BB962C8B-B14F-4D97-AF65-F5344CB8AC3E}">
        <p14:creationId xmlns:p14="http://schemas.microsoft.com/office/powerpoint/2010/main" val="424771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/>
              <a:t>2</a:t>
            </a:r>
            <a:r>
              <a:rPr lang="ru-RU" dirty="0" smtClean="0"/>
              <a:t>. </a:t>
            </a:r>
            <a:r>
              <a:rPr lang="uk-UA" dirty="0"/>
              <a:t>АЛГЕБРАЇЧНІ РОЗШИРЕННЯ </a:t>
            </a:r>
            <a:r>
              <a:rPr lang="uk-UA" dirty="0" smtClean="0"/>
              <a:t>ПОЛІВ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2.2.</a:t>
            </a:r>
            <a:r>
              <a:rPr lang="uk-UA" sz="3000" dirty="0" smtClean="0"/>
              <a:t> </a:t>
            </a:r>
            <a:r>
              <a:rPr lang="uk-UA" sz="2800" dirty="0"/>
              <a:t>Розширення </a:t>
            </a:r>
            <a:r>
              <a:rPr lang="uk-UA" sz="2800" dirty="0" err="1" smtClean="0"/>
              <a:t>полiв</a:t>
            </a:r>
            <a:endParaRPr lang="uk-UA" sz="2800" dirty="0" smtClean="0"/>
          </a:p>
          <a:p>
            <a:pPr lvl="1"/>
            <a:r>
              <a:rPr lang="uk-UA" dirty="0"/>
              <a:t>Для прикладу, виберемо </a:t>
            </a:r>
            <a:r>
              <a:rPr lang="uk-UA" dirty="0" err="1"/>
              <a:t>незвiдний</a:t>
            </a:r>
            <a:r>
              <a:rPr lang="uk-UA" dirty="0"/>
              <a:t> над полем </a:t>
            </a:r>
            <a:r>
              <a:rPr lang="uk-UA" dirty="0" err="1"/>
              <a:t>рацiональних</a:t>
            </a:r>
            <a:r>
              <a:rPr lang="uk-UA" dirty="0"/>
              <a:t> чисел многочлен f (x) = x</a:t>
            </a:r>
            <a:r>
              <a:rPr lang="uk-UA" baseline="30000" dirty="0"/>
              <a:t>3</a:t>
            </a:r>
            <a:r>
              <a:rPr lang="uk-UA" dirty="0"/>
              <a:t> +2. Сформулюємо вимогу - i</a:t>
            </a:r>
            <a:r>
              <a:rPr lang="uk-UA" baseline="30000" dirty="0"/>
              <a:t>3</a:t>
            </a:r>
            <a:r>
              <a:rPr lang="uk-UA" dirty="0"/>
              <a:t> +2 = 0, </a:t>
            </a:r>
            <a:r>
              <a:rPr lang="uk-UA" dirty="0" err="1"/>
              <a:t>i</a:t>
            </a:r>
            <a:r>
              <a:rPr lang="uk-UA" baseline="30000" dirty="0" err="1"/>
              <a:t>3</a:t>
            </a:r>
            <a:r>
              <a:rPr lang="uk-UA" dirty="0"/>
              <a:t> = −2. Нове поле, розширення поля </a:t>
            </a:r>
            <a:r>
              <a:rPr lang="uk-UA" dirty="0" err="1"/>
              <a:t>рацiональних</a:t>
            </a:r>
            <a:r>
              <a:rPr lang="uk-UA" dirty="0"/>
              <a:t> чисел, складається </a:t>
            </a:r>
            <a:r>
              <a:rPr lang="uk-UA" dirty="0" err="1"/>
              <a:t>iз</a:t>
            </a:r>
            <a:r>
              <a:rPr lang="uk-UA" dirty="0"/>
              <a:t> </a:t>
            </a:r>
            <a:r>
              <a:rPr lang="uk-UA" dirty="0" err="1"/>
              <a:t>многочленiв</a:t>
            </a:r>
            <a:r>
              <a:rPr lang="uk-UA" dirty="0"/>
              <a:t> степеня 2 або менше. Так вирази a = 7i</a:t>
            </a:r>
            <a:r>
              <a:rPr lang="uk-UA" baseline="30000" dirty="0"/>
              <a:t>2</a:t>
            </a:r>
            <a:r>
              <a:rPr lang="uk-UA" dirty="0"/>
              <a:t> − 2i + 3, b = −i</a:t>
            </a:r>
            <a:r>
              <a:rPr lang="uk-UA" baseline="30000" dirty="0"/>
              <a:t>2</a:t>
            </a:r>
            <a:r>
              <a:rPr lang="uk-UA" dirty="0"/>
              <a:t> + 1 є елементами нового поля. Для так вибраних </a:t>
            </a:r>
            <a:r>
              <a:rPr lang="uk-UA" dirty="0" err="1"/>
              <a:t>елементiв</a:t>
            </a:r>
            <a:r>
              <a:rPr lang="uk-UA" dirty="0"/>
              <a:t> a, b </a:t>
            </a:r>
            <a:r>
              <a:rPr lang="uk-UA" dirty="0" smtClean="0"/>
              <a:t>буде</a:t>
            </a:r>
            <a:endParaRPr lang="ru-RU" dirty="0"/>
          </a:p>
          <a:p>
            <a:pPr marL="365760" lvl="1" indent="0">
              <a:buNone/>
            </a:pPr>
            <a:r>
              <a:rPr lang="uk-UA" dirty="0" smtClean="0"/>
              <a:t>	</a:t>
            </a:r>
            <a:r>
              <a:rPr lang="uk-UA" dirty="0" err="1" smtClean="0"/>
              <a:t>a+b</a:t>
            </a:r>
            <a:r>
              <a:rPr lang="uk-UA" dirty="0" smtClean="0"/>
              <a:t> </a:t>
            </a:r>
            <a:r>
              <a:rPr lang="uk-UA" dirty="0"/>
              <a:t>= 6i</a:t>
            </a:r>
            <a:r>
              <a:rPr lang="uk-UA" baseline="30000" dirty="0"/>
              <a:t>2</a:t>
            </a:r>
            <a:r>
              <a:rPr lang="uk-UA" dirty="0"/>
              <a:t> −2i+4,      </a:t>
            </a:r>
            <a:r>
              <a:rPr lang="uk-UA" dirty="0" err="1"/>
              <a:t>ab</a:t>
            </a:r>
            <a:r>
              <a:rPr lang="uk-UA" dirty="0"/>
              <a:t> = −7i</a:t>
            </a:r>
            <a:r>
              <a:rPr lang="uk-UA" baseline="30000" dirty="0"/>
              <a:t>4</a:t>
            </a:r>
            <a:r>
              <a:rPr lang="uk-UA" dirty="0"/>
              <a:t> +7i</a:t>
            </a:r>
            <a:r>
              <a:rPr lang="uk-UA" baseline="30000" dirty="0"/>
              <a:t>2</a:t>
            </a:r>
            <a:r>
              <a:rPr lang="uk-UA" dirty="0"/>
              <a:t> +2i</a:t>
            </a:r>
            <a:r>
              <a:rPr lang="uk-UA" baseline="30000" dirty="0"/>
              <a:t>3</a:t>
            </a:r>
            <a:r>
              <a:rPr lang="uk-UA" dirty="0"/>
              <a:t> −2i−3i</a:t>
            </a:r>
            <a:r>
              <a:rPr lang="uk-UA" baseline="30000" dirty="0"/>
              <a:t>2</a:t>
            </a:r>
            <a:r>
              <a:rPr lang="uk-UA" dirty="0"/>
              <a:t> +3 = −7i</a:t>
            </a:r>
            <a:r>
              <a:rPr lang="uk-UA" baseline="30000" dirty="0"/>
              <a:t>4</a:t>
            </a:r>
            <a:r>
              <a:rPr lang="uk-UA" dirty="0"/>
              <a:t> </a:t>
            </a:r>
            <a:r>
              <a:rPr lang="uk-UA" dirty="0" smtClean="0"/>
              <a:t>	+</a:t>
            </a:r>
            <a:r>
              <a:rPr lang="uk-UA" dirty="0"/>
              <a:t>2i</a:t>
            </a:r>
            <a:r>
              <a:rPr lang="uk-UA" baseline="30000" dirty="0"/>
              <a:t>3</a:t>
            </a:r>
            <a:r>
              <a:rPr lang="uk-UA" dirty="0"/>
              <a:t> +4i</a:t>
            </a:r>
            <a:r>
              <a:rPr lang="uk-UA" baseline="30000" dirty="0"/>
              <a:t>2</a:t>
            </a:r>
            <a:r>
              <a:rPr lang="uk-UA" dirty="0"/>
              <a:t> −2i+3.</a:t>
            </a:r>
            <a:endParaRPr lang="ru-RU" dirty="0"/>
          </a:p>
          <a:p>
            <a:pPr marL="0" indent="0">
              <a:buNone/>
            </a:pPr>
            <a:r>
              <a:rPr lang="uk-UA" dirty="0" err="1" smtClean="0"/>
              <a:t>Оскiльки</a:t>
            </a:r>
            <a:endParaRPr lang="ru-RU" dirty="0"/>
          </a:p>
          <a:p>
            <a:pPr marL="0" indent="0">
              <a:buNone/>
            </a:pPr>
            <a:r>
              <a:rPr lang="uk-UA" dirty="0" smtClean="0"/>
              <a:t>	−</a:t>
            </a:r>
            <a:r>
              <a:rPr lang="uk-UA" dirty="0"/>
              <a:t>7i</a:t>
            </a:r>
            <a:r>
              <a:rPr lang="uk-UA" baseline="30000" dirty="0"/>
              <a:t>4</a:t>
            </a:r>
            <a:r>
              <a:rPr lang="uk-UA" dirty="0"/>
              <a:t> + 2i</a:t>
            </a:r>
            <a:r>
              <a:rPr lang="uk-UA" baseline="30000" dirty="0"/>
              <a:t>3</a:t>
            </a:r>
            <a:r>
              <a:rPr lang="uk-UA" dirty="0"/>
              <a:t> + 4i</a:t>
            </a:r>
            <a:r>
              <a:rPr lang="uk-UA" baseline="30000" dirty="0"/>
              <a:t>2</a:t>
            </a:r>
            <a:r>
              <a:rPr lang="uk-UA" dirty="0"/>
              <a:t> − 2i + 3 = (i</a:t>
            </a:r>
            <a:r>
              <a:rPr lang="uk-UA" baseline="30000" dirty="0"/>
              <a:t>3</a:t>
            </a:r>
            <a:r>
              <a:rPr lang="uk-UA" dirty="0"/>
              <a:t> + 2) · (−7i + 2) + (4i</a:t>
            </a:r>
            <a:r>
              <a:rPr lang="uk-UA" baseline="30000" dirty="0"/>
              <a:t>2</a:t>
            </a:r>
            <a:r>
              <a:rPr lang="uk-UA" dirty="0"/>
              <a:t> </a:t>
            </a:r>
            <a:r>
              <a:rPr lang="uk-UA" dirty="0" smtClean="0"/>
              <a:t>	+ </a:t>
            </a:r>
            <a:r>
              <a:rPr lang="uk-UA" dirty="0"/>
              <a:t>12i + 3)</a:t>
            </a:r>
            <a:endParaRPr lang="ru-RU" dirty="0"/>
          </a:p>
          <a:p>
            <a:pPr marL="0" indent="0">
              <a:buNone/>
            </a:pPr>
            <a:r>
              <a:rPr lang="uk-UA" dirty="0" smtClean="0"/>
              <a:t>	i </a:t>
            </a:r>
            <a:r>
              <a:rPr lang="uk-UA" dirty="0"/>
              <a:t>i</a:t>
            </a:r>
            <a:r>
              <a:rPr lang="uk-UA" baseline="30000" dirty="0"/>
              <a:t>3</a:t>
            </a:r>
            <a:r>
              <a:rPr lang="uk-UA" dirty="0"/>
              <a:t> + 2 = 0, то </a:t>
            </a:r>
            <a:r>
              <a:rPr lang="uk-UA" dirty="0" err="1"/>
              <a:t>ab</a:t>
            </a:r>
            <a:r>
              <a:rPr lang="uk-UA" dirty="0"/>
              <a:t> = 4i</a:t>
            </a:r>
            <a:r>
              <a:rPr lang="uk-UA" baseline="30000" dirty="0"/>
              <a:t>2</a:t>
            </a:r>
            <a:r>
              <a:rPr lang="uk-UA" dirty="0"/>
              <a:t> + 12i + 3, Факт, що </a:t>
            </a:r>
            <a:r>
              <a:rPr lang="uk-UA" dirty="0" smtClean="0"/>
              <a:t>	приєднуваний </a:t>
            </a:r>
            <a:r>
              <a:rPr lang="uk-UA" dirty="0"/>
              <a:t>елемент є коренем певного </a:t>
            </a:r>
            <a:r>
              <a:rPr lang="uk-UA" dirty="0" smtClean="0"/>
              <a:t>	многочлена </a:t>
            </a:r>
            <a:r>
              <a:rPr lang="uk-UA" dirty="0" err="1"/>
              <a:t>пiдкрелюється</a:t>
            </a:r>
            <a:r>
              <a:rPr lang="uk-UA" dirty="0"/>
              <a:t> словосполукою </a:t>
            </a:r>
            <a:r>
              <a:rPr lang="uk-UA" dirty="0" smtClean="0"/>
              <a:t>	“</a:t>
            </a:r>
            <a:r>
              <a:rPr lang="uk-UA" dirty="0"/>
              <a:t>алгебричне“  розширення.</a:t>
            </a:r>
            <a:endParaRPr lang="ru-RU" dirty="0"/>
          </a:p>
          <a:p>
            <a:pPr lvl="1"/>
            <a:endParaRPr lang="uk-UA" sz="2500" dirty="0" smtClean="0"/>
          </a:p>
        </p:txBody>
      </p:sp>
    </p:spTree>
    <p:extLst>
      <p:ext uri="{BB962C8B-B14F-4D97-AF65-F5344CB8AC3E}">
        <p14:creationId xmlns:p14="http://schemas.microsoft.com/office/powerpoint/2010/main" val="234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251</TotalTime>
  <Words>1318</Words>
  <Application>Microsoft Office PowerPoint</Application>
  <PresentationFormat>Экран (4:3)</PresentationFormat>
  <Paragraphs>114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Эркер</vt:lpstr>
      <vt:lpstr>АНАЛІЗ ЕФЕКТИВНОСТІ РЕДУКЦІЇ БАРЕТА  ПРИ МНОЖЕННІ ЕЛЕМЕНТІВ ПОЛЯ GF(2M)  В ПОЛІНОМІАЛЬНОМУ БАЗИСІ</vt:lpstr>
      <vt:lpstr>Презентация PowerPoint</vt:lpstr>
      <vt:lpstr>Презентация PowerPoint</vt:lpstr>
      <vt:lpstr>Презентация PowerPoint</vt:lpstr>
      <vt:lpstr>1. ОПЕРАЦІЇ З ПОЛІНОМАМИ</vt:lpstr>
      <vt:lpstr>1. ОПЕРАЦІЇ З ПОЛІНОМАМИ</vt:lpstr>
      <vt:lpstr>1. ОПЕРАЦІЇ З ПОЛІНОМАМИ</vt:lpstr>
      <vt:lpstr>2. АЛГЕБРАЇЧНІ РОЗШИРЕННЯ ПОЛІВ</vt:lpstr>
      <vt:lpstr>2. АЛГЕБРАЇЧНІ РОЗШИРЕННЯ ПОЛІВ</vt:lpstr>
      <vt:lpstr>2. АЛГЕБРАЇЧНІ РОЗШИРЕННЯ ПОЛІВ</vt:lpstr>
      <vt:lpstr>3. АНАЛІЗ РЕДУКЦІЇ БАРРЕТТА ПРИ МНОЖЕННІ ЕЛЕМЕНТІВ ПОЛЯ GF(2m) В ПОЛІНОМІАЛЬНОМУ БАЗИСІ</vt:lpstr>
      <vt:lpstr>3. АНАЛІЗ РЕДУКЦІЇ БАРРЕТТА ПРИ МНОЖЕННІ ЕЛЕМЕНТІВ ПОЛЯ GF(2m) В ПОЛІНОМІАЛЬНОМУ БАЗИСІ</vt:lpstr>
      <vt:lpstr>3. АНАЛІЗ РЕДУКЦІЇ БАРРЕТТА ПРИ МНОЖЕННІ ЕЛЕМЕНТІВ ПОЛЯ GF(2m) В ПОЛІНОМІАЛЬНОМУ БАЗИСІ</vt:lpstr>
      <vt:lpstr>4. ПОРІВНЯЛЬНИЙ АНАЛІЗ МЕТОДІВ МОДУЛЯРНОЇ РЕДУКЦІЇ</vt:lpstr>
      <vt:lpstr>4. ПОРІВНЯЛЬНИЙ АНАЛІЗ МЕТОДІВ МОДУЛЯРНОЇ РЕДУКЦІЇ</vt:lpstr>
      <vt:lpstr>4. ПОРІВНЯЛЬНИЙ АНАЛІЗ МЕТОДІВ МОДУЛЯРНОЇ РЕДУКЦІЇ</vt:lpstr>
      <vt:lpstr>4. ПОРІВНЯЛЬНИЙ АНАЛІЗ МЕТОДІВ МОДУЛЯРНОЇ РЕДУКЦІЇ</vt:lpstr>
      <vt:lpstr>4. ПОРІВНЯЛЬНИЙ АНАЛІЗ МЕТОДІВ МОДУЛЯРНОЇ РЕДУКЦІЇ</vt:lpstr>
      <vt:lpstr>Висновки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KurvaBlet</dc:creator>
  <cp:lastModifiedBy>Admin</cp:lastModifiedBy>
  <cp:revision>24</cp:revision>
  <dcterms:created xsi:type="dcterms:W3CDTF">2018-10-31T01:25:55Z</dcterms:created>
  <dcterms:modified xsi:type="dcterms:W3CDTF">2018-11-05T13:30:17Z</dcterms:modified>
</cp:coreProperties>
</file>