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12" r:id="rId2"/>
    <p:sldMasterId id="2147484224" r:id="rId3"/>
  </p:sldMasterIdLst>
  <p:notesMasterIdLst>
    <p:notesMasterId r:id="rId19"/>
  </p:notesMasterIdLst>
  <p:sldIdLst>
    <p:sldId id="287" r:id="rId4"/>
    <p:sldId id="288" r:id="rId5"/>
    <p:sldId id="291" r:id="rId6"/>
    <p:sldId id="282" r:id="rId7"/>
    <p:sldId id="301" r:id="rId8"/>
    <p:sldId id="303" r:id="rId9"/>
    <p:sldId id="304" r:id="rId10"/>
    <p:sldId id="305" r:id="rId11"/>
    <p:sldId id="267" r:id="rId12"/>
    <p:sldId id="269" r:id="rId13"/>
    <p:sldId id="299" r:id="rId14"/>
    <p:sldId id="283" r:id="rId15"/>
    <p:sldId id="286" r:id="rId16"/>
    <p:sldId id="285" r:id="rId17"/>
    <p:sldId id="270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38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800" b="1" i="1" dirty="0" err="1">
                <a:solidFill>
                  <a:srgbClr val="7030A0"/>
                </a:solidFill>
              </a:rPr>
              <a:t>Аналіз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вхідного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діагностування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рівня</a:t>
            </a:r>
            <a:r>
              <a:rPr lang="ru-RU" sz="1800" b="1" i="1" dirty="0">
                <a:solidFill>
                  <a:srgbClr val="7030A0"/>
                </a:solidFill>
              </a:rPr>
              <a:t>  </a:t>
            </a:r>
            <a:r>
              <a:rPr lang="ru-RU" sz="1800" b="1" i="1" dirty="0" err="1">
                <a:solidFill>
                  <a:srgbClr val="7030A0"/>
                </a:solidFill>
              </a:rPr>
              <a:t>знань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учнів</a:t>
            </a:r>
            <a:r>
              <a:rPr lang="ru-RU" sz="1800" b="1" i="1" dirty="0">
                <a:solidFill>
                  <a:srgbClr val="7030A0"/>
                </a:solidFill>
              </a:rPr>
              <a:t>  1 курсу з </a:t>
            </a:r>
            <a:r>
              <a:rPr lang="ru-RU" sz="1800" b="1" i="1" dirty="0" err="1">
                <a:solidFill>
                  <a:srgbClr val="7030A0"/>
                </a:solidFill>
              </a:rPr>
              <a:t>предметів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загальноосвітньої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підготовки</a:t>
            </a:r>
            <a:r>
              <a:rPr lang="ru-RU" sz="1800" b="1" i="1" dirty="0">
                <a:solidFill>
                  <a:srgbClr val="7030A0"/>
                </a:solidFill>
              </a:rPr>
              <a:t> за текстами НМЦ ПТО у </a:t>
            </a:r>
            <a:r>
              <a:rPr lang="ru-RU" sz="1800" b="1" i="1" dirty="0" err="1">
                <a:solidFill>
                  <a:srgbClr val="7030A0"/>
                </a:solidFill>
              </a:rPr>
              <a:t>Харківській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</a:rPr>
              <a:t>області</a:t>
            </a:r>
            <a:r>
              <a:rPr lang="ru-RU" sz="1800" b="1" i="1" dirty="0">
                <a:solidFill>
                  <a:srgbClr val="7030A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0303165810195941"/>
          <c:y val="7.7452093248083775E-2"/>
        </c:manualLayout>
      </c:layout>
      <c:overlay val="0"/>
      <c:spPr>
        <a:noFill/>
        <a:ln w="24629">
          <a:noFill/>
        </a:ln>
      </c:spPr>
    </c:title>
    <c:autoTitleDeleted val="0"/>
    <c:view3D>
      <c:rotX val="21"/>
      <c:hPercent val="67"/>
      <c:rotY val="315"/>
      <c:depthPercent val="100"/>
      <c:rAngAx val="1"/>
    </c:view3D>
    <c:floor>
      <c:thickness val="0"/>
      <c:spPr>
        <a:solidFill>
          <a:srgbClr val="FF660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861751152073732E-2"/>
          <c:y val="0.21016949152542372"/>
          <c:w val="0.70852534562211977"/>
          <c:h val="0.54067796610169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бали 0</c:v>
                </c:pt>
              </c:strCache>
            </c:strRef>
          </c:tx>
          <c:spPr>
            <a:solidFill>
              <a:srgbClr val="FF0000"/>
            </a:solidFill>
            <a:ln w="123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бали 1-3</c:v>
                </c:pt>
              </c:strCache>
            </c:strRef>
          </c:tx>
          <c:spPr>
            <a:solidFill>
              <a:srgbClr val="FFFF00"/>
            </a:solidFill>
            <a:ln w="123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57</c:v>
                </c:pt>
                <c:pt idx="1">
                  <c:v>47</c:v>
                </c:pt>
                <c:pt idx="2">
                  <c:v>36</c:v>
                </c:pt>
                <c:pt idx="3">
                  <c:v>39</c:v>
                </c:pt>
                <c:pt idx="4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бали 4-6</c:v>
                </c:pt>
              </c:strCache>
            </c:strRef>
          </c:tx>
          <c:spPr>
            <a:solidFill>
              <a:srgbClr val="00FF00"/>
            </a:solidFill>
            <a:ln w="123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28</c:v>
                </c:pt>
                <c:pt idx="1">
                  <c:v>19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бали 7-9</c:v>
                </c:pt>
              </c:strCache>
            </c:strRef>
          </c:tx>
          <c:spPr>
            <a:solidFill>
              <a:srgbClr val="0000FF"/>
            </a:solidFill>
            <a:ln w="123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бали 10-12</c:v>
                </c:pt>
              </c:strCache>
            </c:strRef>
          </c:tx>
          <c:spPr>
            <a:solidFill>
              <a:srgbClr val="FF00FF"/>
            </a:solidFill>
            <a:ln w="123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6396544"/>
        <c:axId val="26398080"/>
        <c:axId val="0"/>
      </c:bar3DChart>
      <c:catAx>
        <c:axId val="263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9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206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639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398080"/>
        <c:scaling>
          <c:orientation val="minMax"/>
        </c:scaling>
        <c:delete val="0"/>
        <c:axPos val="r"/>
        <c:majorGridlines>
          <c:spPr>
            <a:ln w="307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5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396544"/>
        <c:crosses val="max"/>
        <c:crossBetween val="between"/>
      </c:valAx>
      <c:spPr>
        <a:noFill/>
        <a:ln w="24629">
          <a:noFill/>
        </a:ln>
      </c:spPr>
    </c:plotArea>
    <c:legend>
      <c:legendPos val="r"/>
      <c:layout>
        <c:manualLayout>
          <c:xMode val="edge"/>
          <c:yMode val="edge"/>
          <c:x val="0.79827532587191885"/>
          <c:y val="0.75877948365040537"/>
          <c:w val="0.1923963133640553"/>
          <c:h val="0.23243388347033717"/>
        </c:manualLayout>
      </c:layout>
      <c:overlay val="0"/>
      <c:spPr>
        <a:solidFill>
          <a:srgbClr val="FFFFFF"/>
        </a:solidFill>
        <a:ln w="3079">
          <a:solidFill>
            <a:srgbClr val="000000"/>
          </a:solidFill>
          <a:prstDash val="solid"/>
        </a:ln>
      </c:spPr>
      <c:txPr>
        <a:bodyPr/>
        <a:lstStyle/>
        <a:p>
          <a:pPr>
            <a:defRPr sz="1784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58"/>
      <c:rotY val="315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015322623402784E-2"/>
          <c:y val="2.0408178026515573E-2"/>
          <c:w val="0.82297772567409144"/>
          <c:h val="0.88888888888888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бали 10-12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бали 7-9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</c:v>
                </c:pt>
                <c:pt idx="1">
                  <c:v>10</c:v>
                </c:pt>
                <c:pt idx="2">
                  <c:v>19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бали 4-6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59</c:v>
                </c:pt>
                <c:pt idx="1">
                  <c:v>68</c:v>
                </c:pt>
                <c:pt idx="2">
                  <c:v>54</c:v>
                </c:pt>
                <c:pt idx="3">
                  <c:v>65</c:v>
                </c:pt>
                <c:pt idx="4">
                  <c:v>56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бали 1-3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фізика</c:v>
                </c:pt>
                <c:pt idx="4">
                  <c:v>хімія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13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6477696"/>
        <c:axId val="26479232"/>
        <c:axId val="0"/>
      </c:bar3DChart>
      <c:catAx>
        <c:axId val="264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47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79232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4776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638607591208194"/>
          <c:y val="0.77159554609672998"/>
          <c:w val="0.20397012648086293"/>
          <c:h val="0.1969468670147761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1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5" b="1" i="1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6E356-B4D9-4B6E-877C-C688A01EE587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B9D1F-B772-43CE-BCF8-6E43BE3E3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0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0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7810-8857-4FC5-A118-C10B231963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4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46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91" y="4176387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8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90" y="975359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8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D219-7B84-4DF6-9D82-F3C524AC47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EE30-E853-4260-83F5-BDA936F92EA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6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1ABD-1130-4987-BD39-29D25AD3B9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5E0E-2779-4238-8B1F-781A5338EFF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216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3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4F0E-313D-4FC8-9F9C-E2FB113C9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347C-8B48-47F8-8D5E-69211E82DC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8453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C8EC-53D5-4611-8112-9F58C39818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BC21-F7BC-49A3-A8DC-198CE5F20BD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2274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8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8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E189-94B6-41D1-96D1-35B2830ADA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6AD7-BE73-4543-A69B-B582BA187B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880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006B-83AA-4D78-991D-A2CE4CF07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4971-4CC6-4F67-AC14-BE3F622018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81421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0E7-6589-4AD6-A8B8-2D9DBA4AA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8362-C4BB-490F-BCA8-B6429C1193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97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1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301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11" y="191347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3CC5-F40E-4C97-A654-A08AA967A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8F8D-F901-46EC-81AE-E98632B9592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086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FAA2-CEFF-4BED-9E89-B9196125E6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9F7D-636D-4932-B741-CE86A5C8F1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698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0353-222E-4E41-B88A-115F179DD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67F8-47B8-4283-9D7B-B29D9237840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76868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3BC8-5819-4674-B63B-2538B570FC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D7DA-5926-4795-9A93-DFF5F6C010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771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8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D219-7B84-4DF6-9D82-F3C524AC47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EE30-E853-4260-83F5-BDA936F92EA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704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1ABD-1130-4987-BD39-29D25AD3B9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5E0E-2779-4238-8B1F-781A5338EFF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3607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3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4F0E-313D-4FC8-9F9C-E2FB113C9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347C-8B48-47F8-8D5E-69211E82DC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2535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C8EC-53D5-4611-8112-9F58C39818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BC21-F7BC-49A3-A8DC-198CE5F20BD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79450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8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8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E189-94B6-41D1-96D1-35B2830ADA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6AD7-BE73-4543-A69B-B582BA187B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01525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006B-83AA-4D78-991D-A2CE4CF07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4971-4CC6-4F67-AC14-BE3F622018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48801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0E7-6589-4AD6-A8B8-2D9DBA4AA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8362-C4BB-490F-BCA8-B6429C1193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651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8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33" y="6143349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1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8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11" y="191347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3CC5-F40E-4C97-A654-A08AA967A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8F8D-F901-46EC-81AE-E98632B9592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4404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FAA2-CEFF-4BED-9E89-B9196125E6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9F7D-636D-4932-B741-CE86A5C8F1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870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0353-222E-4E41-B88A-115F179DDA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67F8-47B8-4283-9D7B-B29D9237840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975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3BC8-5819-4674-B63B-2538B570FC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D7DA-5926-4795-9A93-DFF5F6C010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576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6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1" y="2946419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1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47314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75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20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0AC0A1-1521-4BB4-98AE-A83F2EF1924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5" y="8229620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20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CC1BCA-876D-457F-8F0E-B5B2883660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7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5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699A3-82EA-48C0-A4AB-A51F05BF9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53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53"/>
            <a:ext cx="16002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DAB32-F3C2-4104-AF92-42E6C10BE57B}" type="slidenum">
              <a:rPr lang="ru-RU" alt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7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699A3-82EA-48C0-A4AB-A51F05BF9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9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9"/>
            <a:ext cx="16002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DAB32-F3C2-4104-AF92-42E6C10BE57B}" type="slidenum">
              <a:rPr lang="ru-RU" alt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1" y="-8467"/>
            <a:ext cx="6890147" cy="916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680" y="1571179"/>
            <a:ext cx="59766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i="1" dirty="0" smtClean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</a:p>
          <a:p>
            <a:pPr lvl="0" algn="ctr"/>
            <a:r>
              <a:rPr lang="uk-UA" sz="3200" b="1" i="1" dirty="0" smtClean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 діагностування рівня  знань учнів  1 курсу </a:t>
            </a:r>
            <a:endParaRPr lang="uk-UA" sz="3200" b="1" i="1" dirty="0" smtClean="0">
              <a:solidFill>
                <a:srgbClr val="5A27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3200" b="1" i="1" dirty="0" smtClean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i="1" dirty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 </a:t>
            </a:r>
            <a:endParaRPr lang="uk-UA" sz="3200" b="1" i="1" dirty="0" smtClean="0">
              <a:solidFill>
                <a:srgbClr val="5A27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3200" b="1" i="1" dirty="0" smtClean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загальноосвітньої </a:t>
            </a:r>
            <a:r>
              <a:rPr lang="uk-UA" sz="3200" b="1" i="1" dirty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за текстами НМЦ ПТО </a:t>
            </a:r>
            <a:endParaRPr lang="uk-UA" sz="3200" b="1" i="1" dirty="0" smtClean="0">
              <a:solidFill>
                <a:srgbClr val="5A27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3200" b="1" i="1" dirty="0" smtClean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200" b="1" i="1" dirty="0">
                <a:solidFill>
                  <a:srgbClr val="5A2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Харківській області.</a:t>
            </a:r>
            <a:endParaRPr lang="ru-RU" sz="3200" b="1" dirty="0">
              <a:solidFill>
                <a:srgbClr val="5A27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b="1" i="1" dirty="0">
                <a:solidFill>
                  <a:srgbClr val="7030A0"/>
                </a:solidFill>
                <a:latin typeface="Trebuchet MS"/>
              </a:rPr>
              <a:t> </a:t>
            </a:r>
            <a:endParaRPr lang="ru-RU" sz="3200" dirty="0">
              <a:solidFill>
                <a:srgbClr val="7030A0"/>
              </a:solidFill>
              <a:latin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80" y="17951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b="1" i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ДЕРЖАВНИЙ НАВЧАЛЬНИЙ ЗАКЛАД «ХАРКІВСЬКЕ ВИЩЕ ПРОФЕСІЙНЕ УЧИЛИЩЕ №6»</a:t>
            </a:r>
            <a:endParaRPr lang="ru-RU" altLang="uk-UA" sz="1400" b="1" i="1" dirty="0">
              <a:solidFill>
                <a:srgbClr val="7030A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Администратор\Рабочий стол\57847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6"/>
          <a:stretch>
            <a:fillRect/>
          </a:stretch>
        </p:blipFill>
        <p:spPr bwMode="auto">
          <a:xfrm>
            <a:off x="3867663" y="6156176"/>
            <a:ext cx="2961139" cy="25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6673" y="269095"/>
            <a:ext cx="597666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 рівня знань учнів 1 курсу ДНЗХВПУ №6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2017-2018 </a:t>
            </a:r>
            <a:r>
              <a:rPr kumimoji="0" lang="uk-UA" altLang="ru-RU" sz="20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предметів загальноосвітньої підготовки  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 згідно шкільних документів про базову загальну середню освіту).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34363"/>
              </p:ext>
            </p:extLst>
          </p:nvPr>
        </p:nvGraphicFramePr>
        <p:xfrm>
          <a:off x="70023" y="1763688"/>
          <a:ext cx="6789960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6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5" y="-8467"/>
            <a:ext cx="6890147" cy="916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632" y="107504"/>
            <a:ext cx="662473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З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перевірною роботою «на вході» з усіх предметів на І рівні справились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</a:t>
            </a:r>
            <a:r>
              <a:rPr lang="uk-UA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на І-ІІ рівнях –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 </a:t>
            </a:r>
            <a:r>
              <a:rPr lang="uk-UA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І-ІІІ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рівнях-10% учнів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із роботою на всіх рівнях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  учнів. 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результатів перевірних контрольних робіт, проведених у ДНЗ ХВПУ №6 засвідчив, що зміст базових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загальноосвіт-ніх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 на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середньому-високому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 (4-12б.) засвоюють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41%,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 знають навчальний матеріал (достатній-високий рівні-7-12б.) –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 Відсоток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  з початковим рівнем знань (1-3б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із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 </a:t>
            </a:r>
            <a:r>
              <a:rPr lang="uk-UA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загально-освітньої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підготовки становить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50%.  </a:t>
            </a:r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порівнянні із минулим навчальним роком  відсоток учнів ДНЗ ХВПУ №6 , які мають навчальні досягнення середнього, достатнього, високого рівнів знань (4-12 балів),  при проведенні вхідного діагностування підвищився з кількох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предметів:з фізики  – на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18%, з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математики-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17 %.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Знизився: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з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з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53%.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учнів, які мають навчальні досягнення достатнього, високого рівнів знань (7-12 балів), підвищився з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–на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9 %, з фізики –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7 %, з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 та літератури – на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15 %, знизився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– на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9 %. З історії перевірну роботу учні виконували вперше.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7113847"/>
            <a:ext cx="2589464" cy="18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1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65061"/>
              </p:ext>
            </p:extLst>
          </p:nvPr>
        </p:nvGraphicFramePr>
        <p:xfrm>
          <a:off x="184036" y="1403649"/>
          <a:ext cx="6597560" cy="655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16840"/>
                <a:gridCol w="535836"/>
                <a:gridCol w="472276"/>
                <a:gridCol w="504056"/>
                <a:gridCol w="571462"/>
                <a:gridCol w="432048"/>
                <a:gridCol w="471104"/>
                <a:gridCol w="504056"/>
                <a:gridCol w="432048"/>
                <a:gridCol w="432048"/>
                <a:gridCol w="432048"/>
                <a:gridCol w="576064"/>
                <a:gridCol w="541610"/>
              </a:tblGrid>
              <a:tr h="122413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solidFill>
                            <a:srgbClr val="7030A0"/>
                          </a:solidFill>
                        </a:rPr>
                        <a:t>Нав</a:t>
                      </a:r>
                      <a:endParaRPr lang="uk-UA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чаль-ний рік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Укр.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мова і література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Історія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Фізика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Хімія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З усіх предметів разом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760">
                <a:tc gridSpan="14"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14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054">
                <a:tc gridSpan="2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4-12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7-12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4-12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7-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12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4-12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7-12 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4-12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7-12 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4-12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7-12 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4-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7-12 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17485">
                <a:tc gridSpan="2"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2017-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2018</a:t>
                      </a: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56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53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38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30818">
                <a:tc gridSpan="2"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2018-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2019</a:t>
                      </a: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72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83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37,8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7030A0"/>
                          </a:solidFill>
                        </a:rPr>
                        <a:t>4,2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30818">
                <a:tc gridSpan="2"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2019-</a:t>
                      </a:r>
                      <a:endParaRPr lang="uk-UA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uk-UA" sz="1400" b="1" dirty="0" smtClean="0">
                          <a:solidFill>
                            <a:srgbClr val="7030A0"/>
                          </a:solidFill>
                        </a:rPr>
                        <a:t>2020</a:t>
                      </a:r>
                      <a:endParaRPr lang="uk-UA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060"/>
                          </a:solidFill>
                        </a:rPr>
                        <a:t> 68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0648" y="179512"/>
            <a:ext cx="6480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%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учнів,які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мають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навчальні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досягнення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середнього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,</a:t>
            </a:r>
          </a:p>
          <a:p>
            <a:pPr algn="ctr"/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достатнього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,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високого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рівня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знань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1" y="-8467"/>
            <a:ext cx="6890147" cy="916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696" y="179513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858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Ознаки </a:t>
            </a:r>
            <a:r>
              <a:rPr lang="uk-UA" alt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відставання у навчанні та </a:t>
            </a:r>
            <a:r>
              <a:rPr lang="uk-UA" alt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                         	рекомендації </a:t>
            </a:r>
            <a:r>
              <a:rPr lang="uk-UA" alt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щодо його подолання</a:t>
            </a:r>
            <a:endParaRPr lang="uk-UA" alt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97217"/>
              </p:ext>
            </p:extLst>
          </p:nvPr>
        </p:nvGraphicFramePr>
        <p:xfrm>
          <a:off x="390809" y="825844"/>
          <a:ext cx="6077585" cy="8229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Проблеми учня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bg1"/>
                          </a:solidFill>
                          <a:effectLst/>
                        </a:rPr>
                        <a:t>Рекомендації щодо їх подолання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Має труднощі у відтворенні теоретичних положень, визначенні  частин висловлювання </a:t>
                      </a:r>
                      <a:r>
                        <a:rPr lang="uk-UA" sz="1500" dirty="0" smtClean="0">
                          <a:solidFill>
                            <a:schemeClr val="bg1"/>
                          </a:solidFill>
                          <a:effectLst/>
                        </a:rPr>
                        <a:t> тощо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Читати, переказувати маленькими уривками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bg1"/>
                          </a:solidFill>
                          <a:effectLst/>
                        </a:rPr>
                        <a:t>Не може   пояснити орфограму, схему, не може  відтворити правило, формулу, закон, твердження.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Багаторазово повторювати, тренувати пам'ять, фіксувати основні положення у «пам’ятці» протягом уроку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Не вміє використовувати правила, формули, закони, опорні схеми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Учити користуватися </a:t>
                      </a:r>
                      <a:r>
                        <a:rPr lang="uk-UA" sz="1500" dirty="0" err="1">
                          <a:solidFill>
                            <a:schemeClr val="bg1"/>
                          </a:solidFill>
                          <a:effectLst/>
                        </a:rPr>
                        <a:t>алготирмом</a:t>
                      </a: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, виконувати окремі вправи за зразком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205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bg1"/>
                          </a:solidFill>
                          <a:effectLst/>
                        </a:rPr>
                        <a:t>Має труднощі у побудові цілісної розповіді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Навчати працювати за планом, аналізувати, давати пояснення. Ставити питання про основний зміст прочитаного, висловлювати  своє ставлення до подій, вчинків, явищ,  аргументувати враження від  літературного твору.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bg1"/>
                          </a:solidFill>
                          <a:effectLst/>
                        </a:rPr>
                        <a:t>Не цікавиться додатковою літературою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Рекомендувати додаткову літературу на уроці незалежно від програмних завдань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chemeClr val="bg1"/>
                          </a:solidFill>
                          <a:effectLst/>
                        </a:rPr>
                        <a:t>Відволікається в той час, коли потрібно зосередитися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Активізувати увагу всіх учнів на уроці, не допускати зниження рівня дисципліни, використовувати різні  методи і форми  викладання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Байдужий до своїх успіхів чи невдач, неохайно виконує роботу, за яку не ставлять оцінок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1"/>
                          </a:solidFill>
                          <a:effectLst/>
                        </a:rPr>
                        <a:t>Заохочувати найменші зусилля та успіхи, не залишати без уваги домашні завдання та роботу на уроці, обов’язково перевіряти всі роботи слабких учнів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29888"/>
              </p:ext>
            </p:extLst>
          </p:nvPr>
        </p:nvGraphicFramePr>
        <p:xfrm>
          <a:off x="353144" y="836295"/>
          <a:ext cx="6172200" cy="827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216"/>
                <a:gridCol w="4754984"/>
              </a:tblGrid>
              <a:tr h="54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20" dirty="0">
                          <a:solidFill>
                            <a:schemeClr val="bg2"/>
                          </a:solidFill>
                          <a:effectLst/>
                        </a:rPr>
                        <a:t>Етапи уроку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5" dirty="0">
                          <a:solidFill>
                            <a:schemeClr val="bg2"/>
                          </a:solidFill>
                          <a:effectLst/>
                        </a:rPr>
                        <a:t>Види допомоги в навчанні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 anchor="ctr"/>
                </a:tc>
              </a:tr>
              <a:tr h="1386840">
                <a:tc>
                  <a:txBody>
                    <a:bodyPr/>
                    <a:lstStyle/>
                    <a:p>
                      <a:pPr indent="-11811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r>
                        <a:rPr lang="uk-UA" sz="1500" dirty="0">
                          <a:solidFill>
                            <a:schemeClr val="bg2"/>
                          </a:solidFill>
                          <a:effectLst/>
                        </a:rPr>
                        <a:t>. У </a:t>
                      </a:r>
                      <a:r>
                        <a:rPr lang="uk-UA" sz="1500" dirty="0" smtClean="0">
                          <a:solidFill>
                            <a:schemeClr val="bg2"/>
                          </a:solidFill>
                          <a:effectLst/>
                        </a:rPr>
                        <a:t>процесі </a:t>
                      </a:r>
                      <a:r>
                        <a:rPr lang="uk-UA" sz="1500" spc="-10" dirty="0" smtClean="0">
                          <a:solidFill>
                            <a:schemeClr val="bg2"/>
                          </a:solidFill>
                          <a:effectLst/>
                        </a:rPr>
                        <a:t>контролю за </a:t>
                      </a:r>
                      <a:r>
                        <a:rPr lang="uk-UA" sz="1500" spc="-15" dirty="0" smtClean="0">
                          <a:solidFill>
                            <a:schemeClr val="bg2"/>
                          </a:solidFill>
                          <a:effectLst/>
                        </a:rPr>
                        <a:t>підготовленістю </a:t>
                      </a:r>
                      <a:r>
                        <a:rPr lang="uk-UA" sz="1500" spc="-15" dirty="0">
                          <a:solidFill>
                            <a:schemeClr val="bg2"/>
                          </a:solidFill>
                          <a:effectLst/>
                        </a:rPr>
                        <a:t>учнів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5" dirty="0">
                          <a:solidFill>
                            <a:srgbClr val="7030A0"/>
                          </a:solidFill>
                          <a:effectLst/>
                        </a:rPr>
                        <a:t>Створення доброзичливої атмосфери під час опитування. Зниження темпу опитування, дозвіл довше готуватися біля дошки. Пропонування учням орієнтовного плану відповіді. </a:t>
                      </a: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Дозвіл користуватися наочним приладдям, що допомагає з'ясувати суть явища. </a:t>
                      </a:r>
                      <a:r>
                        <a:rPr lang="uk-UA" sz="1300" b="1" spc="-5" dirty="0">
                          <a:solidFill>
                            <a:srgbClr val="7030A0"/>
                          </a:solidFill>
                          <a:effectLst/>
                        </a:rPr>
                        <a:t>Стимулювання оцінкою, підбадьоренням, похвалою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</a:tr>
              <a:tr h="1783080">
                <a:tc>
                  <a:txBody>
                    <a:bodyPr/>
                    <a:lstStyle/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/>
                          </a:solidFill>
                          <a:effectLst/>
                        </a:rPr>
                        <a:t>2. Під час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20" dirty="0">
                          <a:solidFill>
                            <a:schemeClr val="bg2"/>
                          </a:solidFill>
                          <a:effectLst/>
                        </a:rPr>
                        <a:t>    викладу нового матеріалу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Вживання заходів підтримки інтересу до тих, хто погано встигає, за допомогою запитань, </a:t>
                      </a: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що з'ясовують ступінь розуміння ними навчального матеріалу.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Залучення їх як помічників у підготовці приладів, дослідів тощо.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Залучення до висловлення пропозиції в разі проблемного навчання, до висновків та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узагальнень або пояснень суті проблеми, висловленої сильним учнем.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</a:tr>
              <a:tr h="2773680">
                <a:tc>
                  <a:txBody>
                    <a:bodyPr/>
                    <a:lstStyle/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/>
                          </a:solidFill>
                          <a:effectLst/>
                        </a:rPr>
                        <a:t>3. Під час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15" dirty="0">
                          <a:solidFill>
                            <a:schemeClr val="bg2"/>
                          </a:solidFill>
                          <a:effectLst/>
                        </a:rPr>
                        <a:t>    самостійної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20" dirty="0">
                          <a:solidFill>
                            <a:schemeClr val="bg2"/>
                          </a:solidFill>
                          <a:effectLst/>
                        </a:rPr>
                        <a:t>    роботи на уроці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Поділ завдань на дози, етапи, виокремлення зі складних завдань низки простих, посилання на аналогічне завдання, виконане раніше.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Нагадування прийому та способу виконання завдання.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Вказівка на необхідність актуалізувати те чи інше правило.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Посилання на правила та властивості, необхідні для розв'язання задач і виконання вправ.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Інструктування щодо раціональних шляхів виконання завдань, вимог до їхнього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оформлення.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Стимулювання самостійних дій учнів, які погано встигають.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Ретельніший контроль за їхньою діяльністю, вказування на помилки, перевірка, виправлення.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</a:tr>
              <a:tr h="1584960">
                <a:tc>
                  <a:txBody>
                    <a:bodyPr/>
                    <a:lstStyle/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/>
                          </a:solidFill>
                          <a:effectLst/>
                        </a:rPr>
                        <a:t>4. Під час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15" dirty="0">
                          <a:solidFill>
                            <a:schemeClr val="bg2"/>
                          </a:solidFill>
                          <a:effectLst/>
                        </a:rPr>
                        <a:t>   організації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15" dirty="0">
                          <a:solidFill>
                            <a:schemeClr val="bg2"/>
                          </a:solidFill>
                          <a:effectLst/>
                        </a:rPr>
                        <a:t>   самостійної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indent="-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spc="-20" dirty="0">
                          <a:solidFill>
                            <a:schemeClr val="bg2"/>
                          </a:solidFill>
                          <a:effectLst/>
                        </a:rPr>
                        <a:t>   роботи</a:t>
                      </a:r>
                      <a:endParaRPr lang="ru-RU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Вибір для груп учнів, що погано встигають, найраціональнішої системи вправ, а не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механічне збільшення їх кількості.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Докладніше пояснення послідовності виконання завдання.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0" dirty="0">
                          <a:solidFill>
                            <a:srgbClr val="7030A0"/>
                          </a:solidFill>
                          <a:effectLst/>
                        </a:rPr>
                        <a:t>Попередження про можливі утруднення, використання карток-консультацій, карток з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="1" spc="-15" dirty="0">
                          <a:solidFill>
                            <a:srgbClr val="7030A0"/>
                          </a:solidFill>
                          <a:effectLst/>
                        </a:rPr>
                        <a:t>орієнтовним планом дій</a:t>
                      </a:r>
                      <a:endParaRPr lang="ru-RU" sz="1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40" marR="2534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2901" y="82244"/>
            <a:ext cx="61824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Надання допомоги невстигаючому учню на уроці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835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0688" y="5724148"/>
            <a:ext cx="5381513" cy="2390889"/>
          </a:xfrm>
        </p:spPr>
        <p:txBody>
          <a:bodyPr/>
          <a:lstStyle/>
          <a:p>
            <a:pPr marL="182880" indent="0" algn="ctr">
              <a:buNone/>
            </a:pPr>
            <a:r>
              <a:rPr lang="uk-UA" i="1" dirty="0">
                <a:solidFill>
                  <a:srgbClr val="C00000"/>
                </a:solidFill>
              </a:rPr>
              <a:t>Дякую </a:t>
            </a:r>
            <a:r>
              <a:rPr lang="uk-UA" i="1" dirty="0" smtClean="0">
                <a:solidFill>
                  <a:srgbClr val="C00000"/>
                </a:solidFill>
              </a:rPr>
              <a:t/>
            </a:r>
            <a:br>
              <a:rPr lang="uk-UA" i="1" dirty="0" smtClean="0">
                <a:solidFill>
                  <a:srgbClr val="C00000"/>
                </a:solidFill>
              </a:rPr>
            </a:br>
            <a:r>
              <a:rPr lang="uk-UA" i="1" dirty="0" smtClean="0">
                <a:solidFill>
                  <a:srgbClr val="C00000"/>
                </a:solidFill>
              </a:rPr>
              <a:t>за </a:t>
            </a:r>
            <a:r>
              <a:rPr lang="uk-UA" i="1" dirty="0" smtClean="0">
                <a:solidFill>
                  <a:srgbClr val="C00000"/>
                </a:solidFill>
              </a:rPr>
              <a:t>увагу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395536"/>
            <a:ext cx="6064250" cy="525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7596336"/>
            <a:ext cx="3454638" cy="117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1" y="-8467"/>
            <a:ext cx="6890147" cy="916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688" y="1043608"/>
            <a:ext cx="5832648" cy="1135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листа Науково-методичного центру професійно-технічної освіти  у Харківській області від 27.08.2019  № 01-260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2019/2020 навчальному році було проведено вхідне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 навчальних досягнень учнів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  курсу   ДНЗ ХВПУ №6  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предметів загальноосвітньої підготовки. 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Перевірні роботи виконувались з метою виявлення фактичного рівня навчальних досягнень учнів  з базових предметів загальноосвітньої підготовки, створення умов для його підвищення та встановлення відповідності рівня навчальних досягнень учнів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державним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7740352"/>
            <a:ext cx="1936529" cy="103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1" y="-8467"/>
            <a:ext cx="6890147" cy="916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251520"/>
            <a:ext cx="612068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виконували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69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(80 %)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сторії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України-74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(86 %)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математики– 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учня 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(74%)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 учня  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(74 %)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 учнів  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(69 %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умовно-розрахунковий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УРБ,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0,78 бала (36%), 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0,94 бала  (42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з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математики– 0,56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(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4.32бала  (24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lvl="0"/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у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УРБ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перевірних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становить: 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2,87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(37,4%);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–2,38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(37,1%);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0,38бала (19,4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%); 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 (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1,1%).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УРБ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1,43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lvl="0" algn="ctr"/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7308304"/>
            <a:ext cx="1592726" cy="170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1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665" y="7524328"/>
            <a:ext cx="6336704" cy="12961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рівень  (1-3 бала)- 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одержали  10 учнів (10%)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(4-6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)- 64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( 64 %)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(7-9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)-25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(9-12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)- 1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(1 %)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632" y="227927"/>
            <a:ext cx="65527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 проведення обласної перевірної роботи  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української мови  та літератури.</a:t>
            </a:r>
            <a:endParaRPr lang="uk-UA" altLang="ru-RU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b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За списком-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 учнів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Фактично виконували роботу-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(80%)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перевірною роботою справились повністю:</a:t>
            </a:r>
            <a:endParaRPr lang="uk-UA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рівні - 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(83%)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учня (64%)</a:t>
            </a:r>
            <a:endParaRPr lang="ru-RU" altLang="ru-RU" dirty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 рівнях -</a:t>
            </a:r>
            <a:r>
              <a:rPr lang="uk-UA" alt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учнів(38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1+2+3+4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учень(1,5%)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Оцінки,які одержали учні за виконання завдань усіх рівнів: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4860035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Успішність-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4-12 балів  одержали 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47учнів  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68%</a:t>
            </a:r>
            <a:r>
              <a:rPr lang="ru-RU" altLang="ru-RU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  <a:latin typeface="Arial" pitchFamily="34" charset="0"/>
              </a:rPr>
              <a:t>                    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 балів одержали 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учнів  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uk-UA" alt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ru-RU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23838"/>
              </p:ext>
            </p:extLst>
          </p:nvPr>
        </p:nvGraphicFramePr>
        <p:xfrm>
          <a:off x="8901609" y="10476656"/>
          <a:ext cx="2273962" cy="57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682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28956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5635839"/>
            <a:ext cx="633670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Оцінки, які одержали учні з даного предмета у свідоцтві за базову загальну середню освіту: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92613"/>
              </p:ext>
            </p:extLst>
          </p:nvPr>
        </p:nvGraphicFramePr>
        <p:xfrm>
          <a:off x="332657" y="3491880"/>
          <a:ext cx="6336703" cy="1306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338"/>
                <a:gridCol w="1163948"/>
                <a:gridCol w="1085810"/>
                <a:gridCol w="1114565"/>
                <a:gridCol w="1307723"/>
                <a:gridCol w="1143319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достатній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учнів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69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1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40,5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281" y="36798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4808"/>
              </p:ext>
            </p:extLst>
          </p:nvPr>
        </p:nvGraphicFramePr>
        <p:xfrm>
          <a:off x="306013" y="6804248"/>
          <a:ext cx="6363348" cy="144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390"/>
                <a:gridCol w="1127682"/>
                <a:gridCol w="1047133"/>
                <a:gridCol w="1127682"/>
                <a:gridCol w="1127682"/>
                <a:gridCol w="1288779"/>
              </a:tblGrid>
              <a:tr h="549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середній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високий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386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59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9300" y="6588224"/>
            <a:ext cx="59720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665" y="7524328"/>
            <a:ext cx="6336704" cy="12961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рівень  (1-3 бала)- 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одержали  10 учнів (10%)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(4-6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)- 64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( 64 %)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(7-9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)-25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(9-12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)- 1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(1 %)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632" y="227927"/>
            <a:ext cx="65527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 проведення обласної перевірної роботи  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історії.</a:t>
            </a:r>
            <a:endParaRPr lang="uk-UA" altLang="ru-RU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b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За списком-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 учнів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Фактично виконували роботу-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74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(86%)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перевірною роботою справились повністю:</a:t>
            </a:r>
            <a:endParaRPr lang="uk-UA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</a:t>
            </a:r>
            <a:r>
              <a:rPr lang="uk-UA" altLang="ru-RU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(63%)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(25%)</a:t>
            </a:r>
            <a:endParaRPr lang="ru-RU" altLang="ru-RU" dirty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 рівнях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7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1+2+3+4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учень(1,4%)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Оцінки,які одержали учні за виконання завдань усіх рівнів: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4860035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Успішність-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4-12 балів  одержали  27учнів  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36%</a:t>
            </a:r>
            <a:r>
              <a:rPr lang="ru-RU" altLang="ru-RU" dirty="0" smtClean="0">
                <a:solidFill>
                  <a:srgbClr val="7030A0"/>
                </a:solidFill>
                <a:latin typeface="Arial" pitchFamily="34" charset="0"/>
              </a:rPr>
              <a:t>                     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 балів одержали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учнів   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endParaRPr lang="uk-UA" alt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ru-RU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50183"/>
              </p:ext>
            </p:extLst>
          </p:nvPr>
        </p:nvGraphicFramePr>
        <p:xfrm>
          <a:off x="8901609" y="10476656"/>
          <a:ext cx="2273962" cy="57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682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28956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5635839"/>
            <a:ext cx="633670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Оцінки, які одержали учні з даного предмета у свідоцтві за базову загальну середню освіту: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79370"/>
              </p:ext>
            </p:extLst>
          </p:nvPr>
        </p:nvGraphicFramePr>
        <p:xfrm>
          <a:off x="332657" y="3491880"/>
          <a:ext cx="6336703" cy="1306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338"/>
                <a:gridCol w="1163948"/>
                <a:gridCol w="1085810"/>
                <a:gridCol w="1114565"/>
                <a:gridCol w="1307723"/>
                <a:gridCol w="1143319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достатній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учнів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47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74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1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1,4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281" y="36798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33357"/>
              </p:ext>
            </p:extLst>
          </p:nvPr>
        </p:nvGraphicFramePr>
        <p:xfrm>
          <a:off x="306013" y="6804248"/>
          <a:ext cx="6363348" cy="144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2707"/>
                <a:gridCol w="1169365"/>
                <a:gridCol w="1047133"/>
                <a:gridCol w="1127682"/>
                <a:gridCol w="1127682"/>
                <a:gridCol w="1288779"/>
              </a:tblGrid>
              <a:tr h="549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середній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високий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386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7</a:t>
                      </a:r>
                      <a:r>
                        <a:rPr lang="uk-UA" sz="1100" dirty="0" smtClean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9300" y="6588224"/>
            <a:ext cx="59720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665" y="7524328"/>
            <a:ext cx="6336704" cy="12961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рівень  (1-3 бала)- 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одержали  10 учнів (10%)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(4-6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)- 64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( 64 %)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(7-9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)-25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(9-12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)- 1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(1 %)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632" y="227927"/>
            <a:ext cx="65527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 проведення обласної перевірної роботи  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математики.</a:t>
            </a:r>
            <a:endParaRPr lang="uk-UA" altLang="ru-RU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b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За списком-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 учнів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Фактично виконували роботу-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(74%)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перевірною роботою справились повністю:</a:t>
            </a:r>
            <a:endParaRPr lang="uk-UA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</a:t>
            </a:r>
            <a:r>
              <a:rPr lang="uk-UA" altLang="ru-RU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(56%)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(25%)</a:t>
            </a:r>
            <a:endParaRPr lang="ru-RU" altLang="ru-RU" dirty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 рівнях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6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(9,4%)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1+2+3+4 рівнях -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(0%)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Оцінки,які одержали учні за виконання завдань усіх рівнів: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4860035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Успішність-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4-12 балів  одержали  22учня  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34%</a:t>
            </a:r>
            <a:r>
              <a:rPr lang="ru-RU" altLang="ru-RU" dirty="0" smtClean="0">
                <a:solidFill>
                  <a:srgbClr val="7030A0"/>
                </a:solidFill>
                <a:latin typeface="Arial" pitchFamily="34" charset="0"/>
              </a:rPr>
              <a:t>                      </a:t>
            </a:r>
            <a:r>
              <a:rPr lang="ru-RU" altLang="ru-RU" dirty="0" smtClean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 балів одержали 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   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ru-RU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71522"/>
              </p:ext>
            </p:extLst>
          </p:nvPr>
        </p:nvGraphicFramePr>
        <p:xfrm>
          <a:off x="8901609" y="10476656"/>
          <a:ext cx="2273962" cy="57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682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28956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5635839"/>
            <a:ext cx="633670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Оцінки, які одержали учні з даного предмета у свідоцтві за базову загальну середню освіту: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88301"/>
              </p:ext>
            </p:extLst>
          </p:nvPr>
        </p:nvGraphicFramePr>
        <p:xfrm>
          <a:off x="332657" y="3491880"/>
          <a:ext cx="6336703" cy="1306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338"/>
                <a:gridCol w="1163948"/>
                <a:gridCol w="1085810"/>
                <a:gridCol w="1114565"/>
                <a:gridCol w="1307723"/>
                <a:gridCol w="1143319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достатній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учнів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58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1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56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281" y="36798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67119"/>
              </p:ext>
            </p:extLst>
          </p:nvPr>
        </p:nvGraphicFramePr>
        <p:xfrm>
          <a:off x="306013" y="6804248"/>
          <a:ext cx="6363348" cy="144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390"/>
                <a:gridCol w="1127682"/>
                <a:gridCol w="1047133"/>
                <a:gridCol w="1127682"/>
                <a:gridCol w="1127682"/>
                <a:gridCol w="1288779"/>
              </a:tblGrid>
              <a:tr h="549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середній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високий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386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54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9300" y="6588224"/>
            <a:ext cx="59720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665" y="7524328"/>
            <a:ext cx="6336704" cy="12961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рівень  (1-3 бала)- 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одержали  10 учнів (10%)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(4-6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)- 64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( 64 %)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(7-9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)-25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(9-12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)- 1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(1 %)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632" y="227927"/>
            <a:ext cx="65527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 проведення обласної перевірної роботи  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фізики</a:t>
            </a:r>
            <a:endParaRPr lang="uk-UA" altLang="ru-RU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b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За списком-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 учнів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Фактично виконували роботу-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(74%)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перевірною роботою справились повністю:</a:t>
            </a:r>
            <a:endParaRPr lang="uk-UA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</a:t>
            </a:r>
            <a:r>
              <a:rPr lang="uk-UA" altLang="ru-RU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39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(61%)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(28%)</a:t>
            </a:r>
            <a:endParaRPr lang="ru-RU" altLang="ru-RU" dirty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 рівнях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5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(8%)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1+2+3+4 рівнях -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(0%)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Оцінки,які одержали учні за виконання завдань усіх рівнів: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4860035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Успішність-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4-12 балів  одержали  23 учня  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35%</a:t>
            </a:r>
            <a:r>
              <a:rPr lang="ru-RU" altLang="ru-RU" dirty="0" smtClean="0">
                <a:solidFill>
                  <a:srgbClr val="7030A0"/>
                </a:solidFill>
                <a:latin typeface="Arial" pitchFamily="34" charset="0"/>
              </a:rPr>
              <a:t>                     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 балів одержали  5 учнів   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7%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ru-RU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17502"/>
              </p:ext>
            </p:extLst>
          </p:nvPr>
        </p:nvGraphicFramePr>
        <p:xfrm>
          <a:off x="8901609" y="10476656"/>
          <a:ext cx="2273962" cy="57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682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28956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5635839"/>
            <a:ext cx="633670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Оцінки, які одержали учні з даного предмета у свідоцтві за базову загальну середню освіту: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88075"/>
              </p:ext>
            </p:extLst>
          </p:nvPr>
        </p:nvGraphicFramePr>
        <p:xfrm>
          <a:off x="332657" y="3491880"/>
          <a:ext cx="6336703" cy="1306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338"/>
                <a:gridCol w="1163948"/>
                <a:gridCol w="1085810"/>
                <a:gridCol w="1114565"/>
                <a:gridCol w="1307723"/>
                <a:gridCol w="1143319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достатній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учнів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39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1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97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281" y="36798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50392"/>
              </p:ext>
            </p:extLst>
          </p:nvPr>
        </p:nvGraphicFramePr>
        <p:xfrm>
          <a:off x="306013" y="6804248"/>
          <a:ext cx="6363348" cy="144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390"/>
                <a:gridCol w="1127682"/>
                <a:gridCol w="1047133"/>
                <a:gridCol w="1127682"/>
                <a:gridCol w="1127682"/>
                <a:gridCol w="1288779"/>
              </a:tblGrid>
              <a:tr h="549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середній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високий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386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76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9300" y="6588224"/>
            <a:ext cx="59720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665" y="7524328"/>
            <a:ext cx="6336704" cy="12961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  <a:t/>
            </a:r>
            <a:br>
              <a:rPr lang="uk-UA" sz="16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</a:rPr>
            </a:br>
            <a:r>
              <a:rPr lang="uk-UA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рівень  (1-3 бала)- 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одержали  10 учнів (10%)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(4-6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)- 64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( 64 %)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(7-9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)-25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(25 %)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(9-12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)- 1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(1 %)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632" y="227927"/>
            <a:ext cx="65527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 проведення обласної перевірної роботи  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хімії</a:t>
            </a:r>
            <a:endParaRPr lang="uk-UA" altLang="ru-RU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b="1" u="sng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За списком-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 учнів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Фактично виконували роботу-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(69%)</a:t>
            </a: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перевірною роботою справились повністю:</a:t>
            </a:r>
            <a:endParaRPr lang="uk-UA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</a:t>
            </a:r>
            <a:r>
              <a:rPr lang="uk-UA" altLang="ru-RU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учня (70%)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 рівнях 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(30%)</a:t>
            </a:r>
            <a:endParaRPr lang="ru-RU" altLang="ru-RU" dirty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 рівнях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0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(0%)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1+2+3+4 рівнях -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uk-UA" alt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(0%)</a:t>
            </a:r>
            <a:endParaRPr lang="ru-RU" altLang="ru-RU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Оцінки,які одержали учні за виконання завдань усіх рівнів:</a:t>
            </a:r>
            <a:endParaRPr lang="ru-RU" altLang="ru-RU" u="sng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4860035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Успішність-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4-12 балів  одержали  -18 учнів   </a:t>
            </a:r>
            <a:r>
              <a:rPr lang="uk-UA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altLang="ru-RU" dirty="0" smtClean="0">
                <a:solidFill>
                  <a:srgbClr val="7030A0"/>
                </a:solidFill>
                <a:latin typeface="Arial" pitchFamily="34" charset="0"/>
              </a:rPr>
              <a:t>                     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 балів одержали  0 учнів   </a:t>
            </a:r>
            <a:r>
              <a:rPr lang="uk-UA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0%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ru-RU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128"/>
              </p:ext>
            </p:extLst>
          </p:nvPr>
        </p:nvGraphicFramePr>
        <p:xfrm>
          <a:off x="8901609" y="10476656"/>
          <a:ext cx="2273962" cy="57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682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28956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5635839"/>
            <a:ext cx="633670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Оцінки, які одержали учні з даного предмета у свідоцтві за базову загальну середню освіту: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1600" b="1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6061"/>
              </p:ext>
            </p:extLst>
          </p:nvPr>
        </p:nvGraphicFramePr>
        <p:xfrm>
          <a:off x="332657" y="3491880"/>
          <a:ext cx="6336703" cy="1306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338"/>
                <a:gridCol w="1163948"/>
                <a:gridCol w="1085810"/>
                <a:gridCol w="1114565"/>
                <a:gridCol w="1307723"/>
                <a:gridCol w="1143319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достатній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учнів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42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1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281" y="36798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102"/>
              </p:ext>
            </p:extLst>
          </p:nvPr>
        </p:nvGraphicFramePr>
        <p:xfrm>
          <a:off x="306013" y="6804248"/>
          <a:ext cx="6363348" cy="144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390"/>
                <a:gridCol w="1127682"/>
                <a:gridCol w="1047133"/>
                <a:gridCol w="1127682"/>
                <a:gridCol w="1127682"/>
                <a:gridCol w="1288779"/>
              </a:tblGrid>
              <a:tr h="549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Рівні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середній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високий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386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46" marR="51146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09300" y="6588224"/>
            <a:ext cx="59720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" y="-387291"/>
            <a:ext cx="184731" cy="123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11793"/>
              </p:ext>
            </p:extLst>
          </p:nvPr>
        </p:nvGraphicFramePr>
        <p:xfrm>
          <a:off x="-9229" y="18991"/>
          <a:ext cx="6807199" cy="867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" y="6188298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altLang="ru-RU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1655</TotalTime>
  <Words>1540</Words>
  <Application>Microsoft Office PowerPoint</Application>
  <PresentationFormat>Экран (4:3)</PresentationFormat>
  <Paragraphs>433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Воздушный поток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Початковий рівень  (1-3 бала)-  одержали  10 учнів (10%)    Середній рівень (4-6 Балів)- 64 учня  ( 64 %) Достатній рівень (7-9 балів)-25 учнів (25 %) Високій рівень (9-12 балів)- 1 учень  (1 %)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Початковий рівень  (1-3 бала)-  одержали  10 учнів (10%)    Середній рівень (4-6 Балів)- 64 учня  ( 64 %) Достатній рівень (7-9 балів)-25 учнів (25 %) Високій рівень (9-12 балів)- 1 учень  (1 %)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Початковий рівень  (1-3 бала)-  одержали  10 учнів (10%)    Середній рівень (4-6 Балів)- 64 учня  ( 64 %) Достатній рівень (7-9 балів)-25 учнів (25 %) Високій рівень (9-12 балів)- 1 учень  (1 %)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Початковий рівень  (1-3 бала)-  одержали  10 учнів (10%)    Середній рівень (4-6 Балів)- 64 учня  ( 64 %) Достатній рівень (7-9 балів)-25 учнів (25 %) Високій рівень (9-12 балів)- 1 учень  (1 %)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Початковий рівень  (1-3 бала)-  одержали  10 учнів (10%)    Середній рівень (4-6 Балів)- 64 учня  ( 64 %) Достатній рівень (7-9 балів)-25 учнів (25 %) Високій рівень (9-12 балів)- 1 учень  (1 %)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за увагу</vt:lpstr>
    </vt:vector>
  </TitlesOfParts>
  <Company>Профессиональный 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Профлицей машиностроения</dc:creator>
  <cp:lastModifiedBy>Т И</cp:lastModifiedBy>
  <cp:revision>96</cp:revision>
  <cp:lastPrinted>2019-11-21T08:26:34Z</cp:lastPrinted>
  <dcterms:created xsi:type="dcterms:W3CDTF">2018-11-14T12:59:56Z</dcterms:created>
  <dcterms:modified xsi:type="dcterms:W3CDTF">2019-11-21T11:50:59Z</dcterms:modified>
</cp:coreProperties>
</file>